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4"/>
  </p:notesMasterIdLst>
  <p:sldIdLst>
    <p:sldId id="256" r:id="rId2"/>
    <p:sldId id="292" r:id="rId3"/>
    <p:sldId id="257" r:id="rId4"/>
    <p:sldId id="265" r:id="rId5"/>
    <p:sldId id="282" r:id="rId6"/>
    <p:sldId id="263" r:id="rId7"/>
    <p:sldId id="294" r:id="rId8"/>
    <p:sldId id="296" r:id="rId9"/>
    <p:sldId id="295" r:id="rId10"/>
    <p:sldId id="258" r:id="rId11"/>
    <p:sldId id="290" r:id="rId12"/>
    <p:sldId id="297" r:id="rId13"/>
    <p:sldId id="291" r:id="rId14"/>
    <p:sldId id="299" r:id="rId15"/>
    <p:sldId id="284" r:id="rId16"/>
    <p:sldId id="300" r:id="rId17"/>
    <p:sldId id="298" r:id="rId18"/>
    <p:sldId id="266" r:id="rId19"/>
    <p:sldId id="301" r:id="rId20"/>
    <p:sldId id="302" r:id="rId21"/>
    <p:sldId id="283" r:id="rId22"/>
    <p:sldId id="286" r:id="rId23"/>
    <p:sldId id="293" r:id="rId24"/>
    <p:sldId id="259" r:id="rId25"/>
    <p:sldId id="304" r:id="rId26"/>
    <p:sldId id="305" r:id="rId27"/>
    <p:sldId id="307" r:id="rId28"/>
    <p:sldId id="267" r:id="rId29"/>
    <p:sldId id="308" r:id="rId30"/>
    <p:sldId id="309" r:id="rId31"/>
    <p:sldId id="306" r:id="rId32"/>
    <p:sldId id="310" r:id="rId33"/>
    <p:sldId id="285" r:id="rId34"/>
    <p:sldId id="269" r:id="rId35"/>
    <p:sldId id="314" r:id="rId36"/>
    <p:sldId id="312" r:id="rId37"/>
    <p:sldId id="313" r:id="rId38"/>
    <p:sldId id="260" r:id="rId39"/>
    <p:sldId id="311" r:id="rId40"/>
    <p:sldId id="268" r:id="rId41"/>
    <p:sldId id="289" r:id="rId42"/>
    <p:sldId id="317" r:id="rId43"/>
    <p:sldId id="316" r:id="rId44"/>
    <p:sldId id="318" r:id="rId45"/>
    <p:sldId id="315" r:id="rId46"/>
    <p:sldId id="270" r:id="rId47"/>
    <p:sldId id="261" r:id="rId48"/>
    <p:sldId id="321" r:id="rId49"/>
    <p:sldId id="320" r:id="rId50"/>
    <p:sldId id="322" r:id="rId51"/>
    <p:sldId id="272" r:id="rId52"/>
    <p:sldId id="323" r:id="rId53"/>
    <p:sldId id="325" r:id="rId54"/>
    <p:sldId id="326" r:id="rId55"/>
    <p:sldId id="327" r:id="rId56"/>
    <p:sldId id="319" r:id="rId57"/>
    <p:sldId id="273" r:id="rId58"/>
    <p:sldId id="328" r:id="rId59"/>
    <p:sldId id="274" r:id="rId60"/>
    <p:sldId id="330" r:id="rId61"/>
    <p:sldId id="331" r:id="rId62"/>
    <p:sldId id="332" r:id="rId63"/>
    <p:sldId id="262" r:id="rId64"/>
    <p:sldId id="275" r:id="rId65"/>
    <p:sldId id="276" r:id="rId66"/>
    <p:sldId id="277" r:id="rId67"/>
    <p:sldId id="264" r:id="rId68"/>
    <p:sldId id="278" r:id="rId69"/>
    <p:sldId id="279" r:id="rId70"/>
    <p:sldId id="287" r:id="rId71"/>
    <p:sldId id="281" r:id="rId72"/>
    <p:sldId id="28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F35FEC-5B77-4C6B-B4A4-377513DA1D47}">
          <p14:sldIdLst>
            <p14:sldId id="256"/>
            <p14:sldId id="292"/>
          </p14:sldIdLst>
        </p14:section>
        <p14:section name="Datasets" id="{299D4F19-7147-49EB-9ED5-CAAAB115DD78}">
          <p14:sldIdLst>
            <p14:sldId id="257"/>
          </p14:sldIdLst>
        </p14:section>
        <p14:section name="ILSVRC" id="{D6755EFA-226C-4084-A138-46A56D2193D5}">
          <p14:sldIdLst>
            <p14:sldId id="265"/>
            <p14:sldId id="282"/>
            <p14:sldId id="263"/>
          </p14:sldIdLst>
        </p14:section>
        <p14:section name="Vanilla CNN" id="{F0D9226C-7A60-4FAD-A7BD-DBE832FE72D5}">
          <p14:sldIdLst>
            <p14:sldId id="294"/>
            <p14:sldId id="296"/>
            <p14:sldId id="295"/>
            <p14:sldId id="258"/>
            <p14:sldId id="290"/>
            <p14:sldId id="297"/>
            <p14:sldId id="291"/>
            <p14:sldId id="299"/>
            <p14:sldId id="284"/>
            <p14:sldId id="300"/>
            <p14:sldId id="298"/>
            <p14:sldId id="266"/>
            <p14:sldId id="301"/>
            <p14:sldId id="302"/>
            <p14:sldId id="283"/>
            <p14:sldId id="286"/>
            <p14:sldId id="293"/>
          </p14:sldIdLst>
        </p14:section>
        <p14:section name="InceptionNet" id="{D7F254A8-8484-4118-BEF7-0ABD2A17A905}">
          <p14:sldIdLst>
            <p14:sldId id="259"/>
            <p14:sldId id="304"/>
            <p14:sldId id="305"/>
            <p14:sldId id="307"/>
            <p14:sldId id="267"/>
            <p14:sldId id="308"/>
            <p14:sldId id="309"/>
            <p14:sldId id="306"/>
            <p14:sldId id="310"/>
            <p14:sldId id="285"/>
          </p14:sldIdLst>
        </p14:section>
        <p14:section name="Residulal Net" id="{AD342401-F5F3-46EB-BC58-8098C7D5A3C0}">
          <p14:sldIdLst>
            <p14:sldId id="269"/>
            <p14:sldId id="314"/>
            <p14:sldId id="312"/>
            <p14:sldId id="313"/>
            <p14:sldId id="260"/>
            <p14:sldId id="311"/>
            <p14:sldId id="268"/>
            <p14:sldId id="289"/>
            <p14:sldId id="317"/>
            <p14:sldId id="316"/>
            <p14:sldId id="318"/>
            <p14:sldId id="315"/>
            <p14:sldId id="270"/>
          </p14:sldIdLst>
        </p14:section>
        <p14:section name="DenseNet" id="{25A9B183-7597-489B-A787-2DFF093C6F6C}">
          <p14:sldIdLst>
            <p14:sldId id="261"/>
            <p14:sldId id="321"/>
            <p14:sldId id="320"/>
            <p14:sldId id="322"/>
            <p14:sldId id="272"/>
            <p14:sldId id="323"/>
            <p14:sldId id="325"/>
            <p14:sldId id="326"/>
            <p14:sldId id="327"/>
            <p14:sldId id="319"/>
            <p14:sldId id="273"/>
            <p14:sldId id="328"/>
            <p14:sldId id="274"/>
            <p14:sldId id="330"/>
            <p14:sldId id="331"/>
            <p14:sldId id="332"/>
          </p14:sldIdLst>
        </p14:section>
        <p14:section name="MobileNet" id="{74A14BF3-DEDF-4EDD-8A08-6B6028EFE774}">
          <p14:sldIdLst>
            <p14:sldId id="262"/>
            <p14:sldId id="275"/>
            <p14:sldId id="276"/>
            <p14:sldId id="277"/>
            <p14:sldId id="264"/>
            <p14:sldId id="278"/>
            <p14:sldId id="279"/>
            <p14:sldId id="287"/>
          </p14:sldIdLst>
        </p14:section>
        <p14:section name="EfficientNet" id="{673AEADD-B6CA-4D99-BC5A-67120EFA8F14}">
          <p14:sldIdLst>
            <p14:sldId id="281"/>
          </p14:sldIdLst>
        </p14:section>
        <p14:section name="Conclusion" id="{21211AE4-B2A7-4539-8A9A-6CE27BEED741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86353" autoAdjust="0"/>
  </p:normalViewPr>
  <p:slideViewPr>
    <p:cSldViewPr snapToGrid="0">
      <p:cViewPr>
        <p:scale>
          <a:sx n="100" d="100"/>
          <a:sy n="100" d="100"/>
        </p:scale>
        <p:origin x="10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074A-6D46-4933-BDA7-0494932E382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FB58-29F5-4ACC-90AE-FCA9F256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large depth of the network, the ability to propagate gradients back through all the layers in an effective manner was a concern. It’s the fact that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not only the features of the final layers that carry all the discriminatory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on CIFAR-10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on ImageNet compare to plain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4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FB58-29F5-4ACC-90AE-FCA9F256CC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DAFDA7-088B-4965-B3C4-4D8C1EBC3BA0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14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8C09-39B6-4078-B5BF-5892A0DD052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2E45-5439-4B0C-8AFB-9017923EBC6C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9BE927-8077-477C-99B2-864056C3E0CE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97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5A4A-E6FA-42EE-9EAF-734C6A96D5EF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A983-5EF8-4B03-9604-D0A7CE1B97B4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E40-4B78-47E7-9ACE-985ED95292B0}" type="datetime1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778-D5F4-4AE9-A74E-FD250359B091}" type="datetime1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D76168-FA3A-4B66-A919-6C76EFCEDA0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41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4AF1E50-0465-4258-86B4-4ADF4E35172E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73D88B-71B2-4E4F-ABDC-14686D86879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B98AC9-7F88-4550-825B-93B815B27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96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xuanhaihust/cnn_sota/blob/master/AlexNet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VGG-16%20Ne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rxiv.org/pdf/1312.4400.pdf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GoogleN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74286/google-inception-modelwhy-there-is-multiple-softma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problem-of-vanishing-gradients-68cea05e26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haihust/cnn_sota/blob/master/ResNet-50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P3?src=hashtag_clic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twitter.com/hashtag/MNIST?src=hashtag_cli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LeNet?src=hashtag_click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livebook.manning.com/book/grokking-deep-learning-for-computer-vision/chapter-5/v-3/1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witter.com/julsimon/status/9234337461787320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Computer</a:t>
            </a:r>
            <a:br>
              <a:rPr lang="en-US" sz="5400" dirty="0"/>
            </a:br>
            <a:r>
              <a:rPr lang="en-US" sz="5400" dirty="0"/>
              <a:t>Vision</a:t>
            </a:r>
            <a:br>
              <a:rPr lang="en-US" sz="5400" dirty="0"/>
            </a:br>
            <a:r>
              <a:rPr lang="en-US" sz="5400" dirty="0" err="1"/>
              <a:t>SOTa</a:t>
            </a:r>
            <a:r>
              <a:rPr lang="en-US" sz="5400" dirty="0"/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architectures and more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EBCA-6CFE-43D5-A0FF-2F6F2A3BE376}" type="datetime1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594E9-2DE8-45C3-BA23-8CDC82DE225A}"/>
              </a:ext>
            </a:extLst>
          </p:cNvPr>
          <p:cNvGrpSpPr/>
          <p:nvPr/>
        </p:nvGrpSpPr>
        <p:grpSpPr>
          <a:xfrm>
            <a:off x="5164667" y="2091267"/>
            <a:ext cx="6460067" cy="4162746"/>
            <a:chOff x="4563532" y="1845231"/>
            <a:chExt cx="6866468" cy="44087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1845231"/>
              <a:ext cx="6121400" cy="30475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32" y="4892795"/>
              <a:ext cx="6866468" cy="13612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46AF44-0BAC-4B11-B543-2855AB9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532" y="3073400"/>
              <a:ext cx="745068" cy="18193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BE3A5E-E750-4E89-8BD1-037502B3D60A}"/>
              </a:ext>
            </a:extLst>
          </p:cNvPr>
          <p:cNvGrpSpPr/>
          <p:nvPr/>
        </p:nvGrpSpPr>
        <p:grpSpPr>
          <a:xfrm>
            <a:off x="1196010" y="3250895"/>
            <a:ext cx="3968657" cy="3003119"/>
            <a:chOff x="1196010" y="3250895"/>
            <a:chExt cx="3968657" cy="3003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F2D72-8F34-4874-B87D-0444D136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10" y="3250898"/>
              <a:ext cx="3968657" cy="300311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960B4-38CC-4A0F-B046-EA6FE0C2BC73}"/>
                </a:ext>
              </a:extLst>
            </p:cNvPr>
            <p:cNvSpPr/>
            <p:nvPr/>
          </p:nvSpPr>
          <p:spPr>
            <a:xfrm>
              <a:off x="4673600" y="3250895"/>
              <a:ext cx="491067" cy="43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3AC67CF-4DD0-4E8A-9B1C-C24C02B77E81}"/>
              </a:ext>
            </a:extLst>
          </p:cNvPr>
          <p:cNvSpPr txBox="1">
            <a:spLocks/>
          </p:cNvSpPr>
          <p:nvPr/>
        </p:nvSpPr>
        <p:spPr>
          <a:xfrm>
            <a:off x="1308672" y="1266235"/>
            <a:ext cx="5675602" cy="165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layers — 5 convolutional and 3 fully-connected</a:t>
            </a:r>
          </a:p>
          <a:p>
            <a:r>
              <a:rPr lang="en-US" dirty="0"/>
              <a:t>First CNN based winner of ILSVRC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0421C-C432-4657-9E7B-254BC1FE3E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16" y="316390"/>
            <a:ext cx="2335918" cy="1313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2CAC-C794-4B7E-85E2-98FC2E21570F}"/>
              </a:ext>
            </a:extLst>
          </p:cNvPr>
          <p:cNvSpPr txBox="1"/>
          <p:nvPr/>
        </p:nvSpPr>
        <p:spPr>
          <a:xfrm>
            <a:off x="9901975" y="1737331"/>
            <a:ext cx="1190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Alex </a:t>
            </a:r>
            <a:r>
              <a:rPr lang="en-US" sz="1200" dirty="0" err="1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7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81792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127969"/>
            <a:ext cx="10086882" cy="4602062"/>
          </a:xfrm>
        </p:spPr>
        <p:txBody>
          <a:bodyPr>
            <a:noAutofit/>
          </a:bodyPr>
          <a:lstStyle/>
          <a:p>
            <a:r>
              <a:rPr lang="en-US" sz="1600" b="1" dirty="0"/>
              <a:t> Novel features of </a:t>
            </a:r>
            <a:r>
              <a:rPr lang="en-US" sz="1600" b="1" dirty="0" err="1"/>
              <a:t>AlexNet</a:t>
            </a:r>
            <a:r>
              <a:rPr lang="en-US" sz="1600" b="1" dirty="0"/>
              <a:t> and Details training configuration</a:t>
            </a:r>
            <a:endParaRPr lang="en-US" sz="1600" dirty="0"/>
          </a:p>
          <a:p>
            <a:pPr lvl="1"/>
            <a:r>
              <a:rPr lang="en-US" sz="1400" dirty="0"/>
              <a:t>First use of </a:t>
            </a:r>
            <a:r>
              <a:rPr lang="en-US" sz="1400" dirty="0" err="1"/>
              <a:t>ReLU</a:t>
            </a:r>
            <a:r>
              <a:rPr lang="en-US" sz="1400" dirty="0"/>
              <a:t> activation function</a:t>
            </a:r>
          </a:p>
          <a:p>
            <a:pPr lvl="1"/>
            <a:r>
              <a:rPr lang="en-US" sz="1400" dirty="0"/>
              <a:t>Local Response </a:t>
            </a:r>
            <a:r>
              <a:rPr lang="en-US" sz="1400" dirty="0" err="1"/>
              <a:t>Normalisation</a:t>
            </a:r>
            <a:r>
              <a:rPr lang="en-US" sz="1400" dirty="0"/>
              <a:t> layer (nowadays, Batch Norm instead)</a:t>
            </a:r>
          </a:p>
          <a:p>
            <a:pPr lvl="1"/>
            <a:r>
              <a:rPr lang="en-US" sz="1400" dirty="0"/>
              <a:t>Overlapping Pooling</a:t>
            </a:r>
          </a:p>
          <a:p>
            <a:pPr lvl="1"/>
            <a:r>
              <a:rPr lang="en-US" sz="1400" dirty="0"/>
              <a:t>Heavy Data Augmentation</a:t>
            </a:r>
          </a:p>
          <a:p>
            <a:pPr lvl="1"/>
            <a:r>
              <a:rPr lang="en-US" sz="1400" dirty="0"/>
              <a:t>Dropout 0.5</a:t>
            </a:r>
          </a:p>
          <a:p>
            <a:pPr lvl="1"/>
            <a:r>
              <a:rPr lang="en-US" sz="1400" dirty="0"/>
              <a:t>Batch size: 128</a:t>
            </a:r>
          </a:p>
          <a:p>
            <a:pPr lvl="1"/>
            <a:r>
              <a:rPr lang="en-US" sz="1400" dirty="0"/>
              <a:t>SGD Momentum 0.9</a:t>
            </a:r>
          </a:p>
          <a:p>
            <a:pPr lvl="1"/>
            <a:r>
              <a:rPr lang="en-US" sz="1400" dirty="0"/>
              <a:t>Learning rate 1e-2, reduced by 10 manually when </a:t>
            </a:r>
            <a:r>
              <a:rPr lang="en-US" sz="1400" dirty="0" err="1"/>
              <a:t>val</a:t>
            </a:r>
            <a:r>
              <a:rPr lang="en-US" sz="1400" dirty="0"/>
              <a:t>-accuracy plateaus</a:t>
            </a:r>
          </a:p>
          <a:p>
            <a:pPr lvl="1"/>
            <a:r>
              <a:rPr lang="en-US" sz="1400" dirty="0"/>
              <a:t>L2 weight decay 5e-4</a:t>
            </a:r>
          </a:p>
          <a:p>
            <a:pPr lvl="1"/>
            <a:r>
              <a:rPr lang="en-US" sz="1400" dirty="0"/>
              <a:t>Initialize weights in each layer from a N(0, 0.01^2) distribution and bias of constant 1 (except layer 1, 3 constant 0) to provide </a:t>
            </a:r>
            <a:r>
              <a:rPr lang="en-US" sz="1400" dirty="0" err="1"/>
              <a:t>ReLUs</a:t>
            </a:r>
            <a:r>
              <a:rPr lang="en-US" sz="1400" dirty="0"/>
              <a:t> with positive input</a:t>
            </a:r>
          </a:p>
          <a:p>
            <a:pPr lvl="1"/>
            <a:r>
              <a:rPr lang="en-US" sz="1400" dirty="0"/>
              <a:t>Trained on GTX 580 GPU with only 3GB of memory. Network spread across 2 GPUs, half the neurons (feature maps) on each GPU. Took 5-6 days to train.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684C-59F1-490C-8A92-1E69BC5D3CF8}"/>
              </a:ext>
            </a:extLst>
          </p:cNvPr>
          <p:cNvSpPr txBox="1"/>
          <p:nvPr/>
        </p:nvSpPr>
        <p:spPr>
          <a:xfrm>
            <a:off x="1346199" y="5799666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8BE28-4C78-4A78-8F44-27B5A1580DBD}"/>
              </a:ext>
            </a:extLst>
          </p:cNvPr>
          <p:cNvSpPr/>
          <p:nvPr/>
        </p:nvSpPr>
        <p:spPr>
          <a:xfrm>
            <a:off x="1346199" y="60368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Alex et al - ImageNet Classification with Deep Convolutional Neural Networks, 2012</a:t>
            </a:r>
          </a:p>
        </p:txBody>
      </p:sp>
    </p:spTree>
    <p:extLst>
      <p:ext uri="{BB962C8B-B14F-4D97-AF65-F5344CB8AC3E}">
        <p14:creationId xmlns:p14="http://schemas.microsoft.com/office/powerpoint/2010/main" val="297790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6817" y="1282271"/>
            <a:ext cx="5885722" cy="359359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(Rectified Linear Unit) Non-linearity</a:t>
            </a:r>
          </a:p>
          <a:p>
            <a:pPr lvl="1"/>
            <a:r>
              <a:rPr lang="en-US" dirty="0"/>
              <a:t>Faster training with gradient based optimizer</a:t>
            </a:r>
          </a:p>
          <a:p>
            <a:pPr lvl="1"/>
            <a:r>
              <a:rPr lang="en-US" dirty="0"/>
              <a:t>Faster feed-forward prediction</a:t>
            </a:r>
          </a:p>
          <a:p>
            <a:pPr lvl="1"/>
            <a:r>
              <a:rPr lang="en-US" dirty="0"/>
              <a:t>Reduce vanishing gradient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51678" y="60063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DDC82-6B5B-4C9B-B457-2119ED665EBA}"/>
              </a:ext>
            </a:extLst>
          </p:cNvPr>
          <p:cNvSpPr txBox="1"/>
          <p:nvPr/>
        </p:nvSpPr>
        <p:spPr>
          <a:xfrm>
            <a:off x="1524358" y="5334196"/>
            <a:ext cx="277532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gradient of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x?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5F956-9FAD-4B26-8D74-455340027F92}"/>
              </a:ext>
            </a:extLst>
          </p:cNvPr>
          <p:cNvSpPr/>
          <p:nvPr/>
        </p:nvSpPr>
        <p:spPr>
          <a:xfrm>
            <a:off x="4413229" y="5334195"/>
            <a:ext cx="1927610" cy="33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for x&gt;0 and 0 for x&lt;0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4805C-6BDD-4763-B6B8-A82BA4D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37" y="1282271"/>
            <a:ext cx="3119437" cy="2540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4CDC8B-F225-4776-89A7-EF387F5C7558}"/>
              </a:ext>
            </a:extLst>
          </p:cNvPr>
          <p:cNvSpPr/>
          <p:nvPr/>
        </p:nvSpPr>
        <p:spPr>
          <a:xfrm>
            <a:off x="6273799" y="4209730"/>
            <a:ext cx="556260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four-layer convolutional neural network with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line) reaches a 25% training error rate on CIFAR-10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times faster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an equivalent network with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 neurons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(dashed line).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8AA4B-F6BC-4BD0-AAF7-DA6011F67B38}"/>
              </a:ext>
            </a:extLst>
          </p:cNvPr>
          <p:cNvGrpSpPr/>
          <p:nvPr/>
        </p:nvGrpSpPr>
        <p:grpSpPr>
          <a:xfrm>
            <a:off x="1272841" y="3045778"/>
            <a:ext cx="5286579" cy="1977517"/>
            <a:chOff x="1957570" y="2644809"/>
            <a:chExt cx="6312373" cy="215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7ADA26-32F4-405A-BC58-F247BC99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570" y="2644809"/>
              <a:ext cx="3249430" cy="2159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60C1C-A0A2-4A6F-A935-12086CD1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9"/>
            <a:stretch/>
          </p:blipFill>
          <p:spPr>
            <a:xfrm>
              <a:off x="5208027" y="2644809"/>
              <a:ext cx="3061916" cy="215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2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90259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129870"/>
            <a:ext cx="10491589" cy="1985989"/>
          </a:xfrm>
        </p:spPr>
        <p:txBody>
          <a:bodyPr>
            <a:normAutofit/>
          </a:bodyPr>
          <a:lstStyle/>
          <a:p>
            <a:r>
              <a:rPr lang="en-US" b="1" dirty="0"/>
              <a:t>Dropout regularization technique</a:t>
            </a:r>
          </a:p>
          <a:p>
            <a:pPr lvl="1"/>
            <a:r>
              <a:rPr lang="en-US" dirty="0"/>
              <a:t>In each forward pass of training time, randomly set some neurons to zero</a:t>
            </a:r>
          </a:p>
          <a:p>
            <a:pPr lvl="1"/>
            <a:r>
              <a:rPr lang="en-US" dirty="0"/>
              <a:t>Probability of dropping is a </a:t>
            </a:r>
            <a:r>
              <a:rPr lang="en-US" dirty="0" err="1"/>
              <a:t>hyperparameter</a:t>
            </a:r>
            <a:r>
              <a:rPr lang="en-US" dirty="0"/>
              <a:t>; 0.5 is common</a:t>
            </a:r>
          </a:p>
          <a:p>
            <a:pPr lvl="1"/>
            <a:r>
              <a:rPr lang="en-US" dirty="0"/>
              <a:t>Use all neurons in test time but multiply their output by dropping probability</a:t>
            </a:r>
          </a:p>
          <a:p>
            <a:pPr lvl="1"/>
            <a:r>
              <a:rPr lang="en-US" dirty="0"/>
              <a:t>Roughly double the number of iterations require to converge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2FB7C-A032-4FC8-B59B-842A5754B53D}"/>
              </a:ext>
            </a:extLst>
          </p:cNvPr>
          <p:cNvSpPr/>
          <p:nvPr/>
        </p:nvSpPr>
        <p:spPr>
          <a:xfrm>
            <a:off x="1268610" y="58063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Alex et al - ImageNet Classification with Deep Convolutional Neural Networks, 2012</a:t>
            </a:r>
          </a:p>
          <a:p>
            <a:r>
              <a:rPr lang="en-US" sz="1000" dirty="0"/>
              <a:t>CS231n Stanford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48" y="3115859"/>
            <a:ext cx="5022452" cy="26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268610" y="3366613"/>
            <a:ext cx="4310923" cy="192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Dropout like training a large ensemble of models that share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binary mask (1-0 mask for a layer) is one model	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FC layer with 4096 units has 2^4096 ~ 10^1233 possible masks! Only ~ 10^82 atoms in the universe...</a:t>
            </a:r>
          </a:p>
        </p:txBody>
      </p:sp>
    </p:spTree>
    <p:extLst>
      <p:ext uri="{BB962C8B-B14F-4D97-AF65-F5344CB8AC3E}">
        <p14:creationId xmlns:p14="http://schemas.microsoft.com/office/powerpoint/2010/main" val="22963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3593591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Image translations: </a:t>
            </a:r>
            <a:r>
              <a:rPr lang="en-US" dirty="0"/>
              <a:t>extract tin random 224x224 patches from the 256x256 images and training on these extracted patches. This </a:t>
            </a:r>
            <a:r>
              <a:rPr lang="en-US" b="1" dirty="0"/>
              <a:t>increases the size of the training set by a factor of 2048</a:t>
            </a:r>
            <a:r>
              <a:rPr lang="en-US" dirty="0"/>
              <a:t>, though the resulting training examples are highly interdependent.</a:t>
            </a:r>
          </a:p>
          <a:p>
            <a:pPr lvl="1"/>
            <a:r>
              <a:rPr lang="en-US" b="1" dirty="0"/>
              <a:t>Image reflections</a:t>
            </a:r>
            <a:r>
              <a:rPr lang="en-US" dirty="0"/>
              <a:t>: horizontally flip the extracted of previous step.</a:t>
            </a:r>
          </a:p>
          <a:p>
            <a:pPr lvl="1"/>
            <a:r>
              <a:rPr lang="en-US" dirty="0"/>
              <a:t>This is the reason why the network input are 224x224x3 dims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29FD6-9118-4F63-9D60-850A9F1C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11" y="3734574"/>
            <a:ext cx="1535094" cy="23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501900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Extract 224x224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5D16-6F22-4285-B20A-4878D6B5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90" y="3734575"/>
            <a:ext cx="4278710" cy="233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1405A-63BD-44EA-B65D-7E267A8893B4}"/>
              </a:ext>
            </a:extLst>
          </p:cNvPr>
          <p:cNvSpPr txBox="1"/>
          <p:nvPr/>
        </p:nvSpPr>
        <p:spPr>
          <a:xfrm>
            <a:off x="7382933" y="6186084"/>
            <a:ext cx="154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Horizontally flips</a:t>
            </a:r>
          </a:p>
        </p:txBody>
      </p:sp>
    </p:spTree>
    <p:extLst>
      <p:ext uri="{BB962C8B-B14F-4D97-AF65-F5344CB8AC3E}">
        <p14:creationId xmlns:p14="http://schemas.microsoft.com/office/powerpoint/2010/main" val="18593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49213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7" y="1299204"/>
            <a:ext cx="5563989" cy="1200843"/>
          </a:xfrm>
        </p:spPr>
        <p:txBody>
          <a:bodyPr/>
          <a:lstStyle/>
          <a:p>
            <a:r>
              <a:rPr lang="en-US" b="1" dirty="0"/>
              <a:t>Data Augmentation</a:t>
            </a:r>
          </a:p>
          <a:p>
            <a:pPr lvl="1"/>
            <a:r>
              <a:rPr lang="en-US" b="1" dirty="0"/>
              <a:t>Color offset: </a:t>
            </a:r>
            <a:r>
              <a:rPr lang="en-US" dirty="0"/>
              <a:t>randomly offset RGB channels</a:t>
            </a:r>
          </a:p>
          <a:p>
            <a:pPr lvl="1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6343E-2F32-4F34-96A7-5D1B37EDFFEC}"/>
              </a:ext>
            </a:extLst>
          </p:cNvPr>
          <p:cNvSpPr txBox="1"/>
          <p:nvPr/>
        </p:nvSpPr>
        <p:spPr>
          <a:xfrm>
            <a:off x="2616200" y="5304880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Randomize contrast and brightness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3E18F-F133-47FE-B6A6-D246B0F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640401"/>
            <a:ext cx="4381500" cy="2524125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C2BA9E3-5062-4A9B-9E50-417814B187E9}"/>
              </a:ext>
            </a:extLst>
          </p:cNvPr>
          <p:cNvSpPr txBox="1">
            <a:spLocks/>
          </p:cNvSpPr>
          <p:nvPr/>
        </p:nvSpPr>
        <p:spPr>
          <a:xfrm>
            <a:off x="6484077" y="1299204"/>
            <a:ext cx="5563989" cy="2093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Take away: to do Data augmentation, we can random mix/combine: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8E15-4AC9-4384-855B-8D0CFD4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7" y="3465596"/>
            <a:ext cx="4854517" cy="2346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CAE021-ABA5-4353-AE3D-0B54C2B86F9C}"/>
              </a:ext>
            </a:extLst>
          </p:cNvPr>
          <p:cNvSpPr txBox="1"/>
          <p:nvPr/>
        </p:nvSpPr>
        <p:spPr>
          <a:xfrm>
            <a:off x="8051800" y="5963193"/>
            <a:ext cx="208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Automatic Data Augmentation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DAF8-CD2B-4AA4-A2A1-BB45CB01D621}"/>
              </a:ext>
            </a:extLst>
          </p:cNvPr>
          <p:cNvSpPr/>
          <p:nvPr/>
        </p:nvSpPr>
        <p:spPr>
          <a:xfrm>
            <a:off x="1099596" y="5793221"/>
            <a:ext cx="524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scheme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38485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099666"/>
            <a:ext cx="10178322" cy="4709710"/>
          </a:xfrm>
        </p:spPr>
        <p:txBody>
          <a:bodyPr/>
          <a:lstStyle/>
          <a:p>
            <a:r>
              <a:rPr lang="en-US" b="1" dirty="0">
                <a:hlinkClick r:id="rId2"/>
              </a:rPr>
              <a:t>Implementation</a:t>
            </a:r>
            <a:r>
              <a:rPr lang="en-US" b="1" dirty="0"/>
              <a:t> and results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085849" y="6029883"/>
            <a:ext cx="5705475" cy="345796"/>
          </a:xfrm>
        </p:spPr>
        <p:txBody>
          <a:bodyPr/>
          <a:lstStyle/>
          <a:p>
            <a:r>
              <a:rPr lang="en-US" dirty="0"/>
              <a:t>Alex et al - ImageNet Classification with Deep Convolutional Neural Networks, 2012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3D65-5D02-4021-8CB3-E28FB1B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64" y="190506"/>
            <a:ext cx="3862136" cy="6012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28533-CD1A-4076-A1F2-59BC80C0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23" y="1690656"/>
            <a:ext cx="3169014" cy="171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4B1A8-FE2E-48C8-A7B6-C34EF966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22" y="3361190"/>
            <a:ext cx="5166954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64207"/>
            <a:ext cx="10178322" cy="1002742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1678" y="1299204"/>
            <a:ext cx="10178322" cy="4709710"/>
          </a:xfrm>
        </p:spPr>
        <p:txBody>
          <a:bodyPr/>
          <a:lstStyle/>
          <a:p>
            <a:r>
              <a:rPr lang="en-US" b="1" dirty="0"/>
              <a:t>Discussion</a:t>
            </a:r>
          </a:p>
          <a:p>
            <a:pPr lvl="1"/>
            <a:r>
              <a:rPr lang="en-US" dirty="0"/>
              <a:t>First CNN model winner, outperformed all the prior competitors.</a:t>
            </a:r>
          </a:p>
          <a:p>
            <a:pPr lvl="1"/>
            <a:r>
              <a:rPr lang="en-US" dirty="0"/>
              <a:t>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filter. Efficient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sota</a:t>
            </a:r>
            <a:r>
              <a:rPr lang="en-US" dirty="0"/>
              <a:t> overfitting reduce methods in a single model:</a:t>
            </a:r>
          </a:p>
          <a:p>
            <a:pPr lvl="2"/>
            <a:r>
              <a:rPr lang="en-US" dirty="0"/>
              <a:t>Data Augmentation method can reduce overfitting, allow using more complicated model</a:t>
            </a:r>
          </a:p>
          <a:p>
            <a:pPr lvl="2"/>
            <a:r>
              <a:rPr lang="en-US" dirty="0"/>
              <a:t>Efficient Dropout regularization layer</a:t>
            </a:r>
          </a:p>
          <a:p>
            <a:pPr lvl="1"/>
            <a:r>
              <a:rPr lang="en-US" dirty="0"/>
              <a:t>Show that large, deep convolutional neural network is capable of achieving record-breaking results on a highly challenging dataset using purely supervised learning</a:t>
            </a:r>
          </a:p>
          <a:p>
            <a:pPr lvl="1"/>
            <a:r>
              <a:rPr lang="en-US" dirty="0"/>
              <a:t>Blow up the application of Deep Learning and CNN architectures in Computer Vision tasks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D498-DD7D-4488-8B1D-3509FE92AA80}" type="datetime1">
              <a:rPr lang="en-US" smtClean="0"/>
              <a:t>6/18/2020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Zisserman, 2014</a:t>
            </a:r>
          </a:p>
          <a:p>
            <a:r>
              <a:rPr lang="en-US" dirty="0"/>
              <a:t>The expansion of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4A0D-AE0D-4A8D-813B-FEF457B7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535946"/>
            <a:ext cx="4819649" cy="5575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D8CDE-FA9F-4A68-833D-C083D973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846043"/>
            <a:ext cx="4819649" cy="32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3593591"/>
          </a:xfrm>
        </p:spPr>
        <p:txBody>
          <a:bodyPr/>
          <a:lstStyle/>
          <a:p>
            <a:r>
              <a:rPr lang="en-US" b="1" dirty="0"/>
              <a:t>Why use smaller filter?</a:t>
            </a:r>
          </a:p>
          <a:p>
            <a:r>
              <a:rPr lang="en-US" dirty="0"/>
              <a:t>Stack of three 3x3 conv (stride 1) layers has same </a:t>
            </a:r>
            <a:r>
              <a:rPr lang="en-US" b="1" dirty="0"/>
              <a:t>effective receptive field</a:t>
            </a:r>
            <a:r>
              <a:rPr lang="en-US" dirty="0"/>
              <a:t> as one 7x7 conv layer</a:t>
            </a:r>
          </a:p>
          <a:p>
            <a:r>
              <a:rPr lang="en-US" dirty="0"/>
              <a:t>But deeper -&gt; more non-linearities; And fewer params 3x(3x3xC) &lt; 7x7xC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BDAB4-0378-413A-B104-D8F9620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973378"/>
            <a:ext cx="6934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E715-48DC-4611-9A61-B9BD536A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94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550-3E3F-4C03-86A8-7D39473F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2333"/>
            <a:ext cx="10178322" cy="4567259"/>
          </a:xfrm>
        </p:spPr>
        <p:txBody>
          <a:bodyPr/>
          <a:lstStyle/>
          <a:p>
            <a:r>
              <a:rPr lang="en-US" dirty="0"/>
              <a:t>ImageNet dataset</a:t>
            </a:r>
          </a:p>
          <a:p>
            <a:r>
              <a:rPr lang="en-US" dirty="0"/>
              <a:t>ImageNet Challenge</a:t>
            </a:r>
          </a:p>
          <a:p>
            <a:r>
              <a:rPr lang="en-US" dirty="0"/>
              <a:t>Vanilla CNN – the first CNN based winner</a:t>
            </a:r>
          </a:p>
          <a:p>
            <a:r>
              <a:rPr lang="en-US" dirty="0"/>
              <a:t>Inception Net</a:t>
            </a:r>
          </a:p>
          <a:p>
            <a:r>
              <a:rPr lang="en-US" dirty="0"/>
              <a:t>Residual Net</a:t>
            </a:r>
          </a:p>
          <a:p>
            <a:r>
              <a:rPr lang="en-US" dirty="0"/>
              <a:t>Inception - Residual Net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MobileNet</a:t>
            </a:r>
            <a:endParaRPr lang="en-US" dirty="0"/>
          </a:p>
          <a:p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880C-6F33-4F07-BD23-01F41A3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D6B1-30F9-452E-B14D-3A1F427C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3497-FF0A-4F4B-ACF2-9F25F98B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3368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DB4D-6B24-4692-AC21-ADD19179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2733"/>
            <a:ext cx="10178322" cy="446034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Details Configuration and novel features</a:t>
            </a:r>
          </a:p>
          <a:p>
            <a:pPr lvl="1"/>
            <a:r>
              <a:rPr lang="en-US" dirty="0"/>
              <a:t>Conv block with smaller filter (3x3) produce more non-linearities, extract features better and less params (than Alex net Conv layer)</a:t>
            </a:r>
          </a:p>
          <a:p>
            <a:pPr lvl="1"/>
            <a:r>
              <a:rPr lang="en-US" dirty="0"/>
              <a:t>Deeper network: 16-19 layers with 5 Conv block consist of 13 conv layers (</a:t>
            </a:r>
            <a:r>
              <a:rPr lang="en-US" dirty="0" err="1"/>
              <a:t>AlexNet</a:t>
            </a:r>
            <a:r>
              <a:rPr lang="en-US" dirty="0"/>
              <a:t> have 8 layers with 3 Conv block)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function from </a:t>
            </a:r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No Local Response </a:t>
            </a:r>
            <a:r>
              <a:rPr lang="en-US" dirty="0" err="1"/>
              <a:t>Normalisation</a:t>
            </a:r>
            <a:r>
              <a:rPr lang="en-US" dirty="0"/>
              <a:t> (LRN) </a:t>
            </a:r>
          </a:p>
          <a:p>
            <a:pPr lvl="1"/>
            <a:r>
              <a:rPr lang="en-US" dirty="0"/>
              <a:t>One of the biggest (number of params) network</a:t>
            </a:r>
          </a:p>
          <a:p>
            <a:pPr lvl="1"/>
            <a:r>
              <a:rPr lang="en-US" dirty="0"/>
              <a:t>19 layers version produce slightly better results</a:t>
            </a:r>
          </a:p>
          <a:p>
            <a:pPr lvl="1"/>
            <a:r>
              <a:rPr lang="en-US" dirty="0"/>
              <a:t>Similar training procedure as Alex in 2012</a:t>
            </a:r>
          </a:p>
          <a:p>
            <a:pPr lvl="1"/>
            <a:r>
              <a:rPr lang="en-US" dirty="0"/>
              <a:t>Shaping a common architecture: deeper network with multi Conv block - [Conv+ ~ Max Pooling]+</a:t>
            </a:r>
          </a:p>
          <a:p>
            <a:pPr lvl="1"/>
            <a:r>
              <a:rPr lang="en-US" dirty="0"/>
              <a:t>Consolidate the theory of deeper network can perform better results on the same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947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989438"/>
            <a:ext cx="4850854" cy="1898468"/>
          </a:xfrm>
        </p:spPr>
        <p:txBody>
          <a:bodyPr>
            <a:normAutofit/>
          </a:bodyPr>
          <a:lstStyle/>
          <a:p>
            <a:r>
              <a:rPr lang="en-US" dirty="0"/>
              <a:t>Where is the heavy part?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D2F60-1228-4B7E-98DB-1DDD4924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18"/>
            <a:ext cx="8982075" cy="4723265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8D1033EB-63F2-4AB1-979A-BCC05836B6C2}"/>
              </a:ext>
            </a:extLst>
          </p:cNvPr>
          <p:cNvSpPr txBox="1">
            <a:spLocks/>
          </p:cNvSpPr>
          <p:nvPr/>
        </p:nvSpPr>
        <p:spPr>
          <a:xfrm>
            <a:off x="6340839" y="816540"/>
            <a:ext cx="570547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 taken from CS231n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460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VGG Net (2014)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5" y="1284023"/>
            <a:ext cx="5705191" cy="1898468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r>
              <a:rPr lang="en-US" b="1" dirty="0"/>
              <a:t> and results</a:t>
            </a:r>
          </a:p>
          <a:p>
            <a:pPr lvl="1"/>
            <a:r>
              <a:rPr lang="en-US" sz="1600" dirty="0"/>
              <a:t>ILSVRC’2014 2nd in classification, 1st in localization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7C04-6BA0-44C9-9172-968FE025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34" y="0"/>
            <a:ext cx="38365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138CF-436E-4765-89CE-00BC196B1955}"/>
              </a:ext>
            </a:extLst>
          </p:cNvPr>
          <p:cNvSpPr/>
          <p:nvPr/>
        </p:nvSpPr>
        <p:spPr>
          <a:xfrm>
            <a:off x="1192243" y="5072076"/>
            <a:ext cx="5692713" cy="13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VGG-16 achieved the top-5 error rate of 8.1% on ImageNet compared to 16.4% achieved by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AlexNet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Even better accuracy with the VGG-19 where it was able to achieve a top-5 error rate of ~ 7.3%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669B9-A795-4E91-B8BA-5AF348B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7" y="2216601"/>
            <a:ext cx="6003877" cy="27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80655"/>
          </a:xfrm>
        </p:spPr>
        <p:txBody>
          <a:bodyPr/>
          <a:lstStyle/>
          <a:p>
            <a:r>
              <a:rPr lang="en-US" dirty="0"/>
              <a:t>Vanilla </a:t>
            </a:r>
            <a:r>
              <a:rPr lang="en-US" dirty="0" err="1"/>
              <a:t>cnn</a:t>
            </a:r>
            <a:r>
              <a:rPr lang="en-US" dirty="0"/>
              <a:t> 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2532-C7F1-41BF-9C19-3AE5520B1BCC}" type="datetime1">
              <a:rPr lang="en-US" smtClean="0"/>
              <a:t>6/18/2020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45146" y="1284022"/>
            <a:ext cx="9695176" cy="4373828"/>
          </a:xfrm>
        </p:spPr>
        <p:txBody>
          <a:bodyPr>
            <a:no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 Vanilla CNN can perform better results than traditional features extracting </a:t>
            </a:r>
            <a:r>
              <a:rPr lang="en-US" sz="1600" dirty="0" err="1"/>
              <a:t>e.g</a:t>
            </a:r>
            <a:r>
              <a:rPr lang="en-US" sz="1600" dirty="0"/>
              <a:t> SIFT, SURF, HOG…</a:t>
            </a:r>
          </a:p>
          <a:p>
            <a:pPr lvl="1"/>
            <a:r>
              <a:rPr lang="en-US" sz="1600" dirty="0"/>
              <a:t>Deeper network tend to perform better results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continuous Conv block with smaller filter</a:t>
            </a:r>
            <a:r>
              <a:rPr lang="en-US" sz="1600" dirty="0"/>
              <a:t> instead of single layer with large filter not only give better performance but also higher results (because of more non-linearities)</a:t>
            </a:r>
          </a:p>
          <a:p>
            <a:pPr lvl="1"/>
            <a:r>
              <a:rPr lang="en-US" sz="1600" b="1" dirty="0" err="1"/>
              <a:t>ReLU</a:t>
            </a:r>
            <a:r>
              <a:rPr lang="en-US" sz="1600" b="1" dirty="0"/>
              <a:t> </a:t>
            </a:r>
            <a:r>
              <a:rPr lang="en-US" sz="1600" dirty="0"/>
              <a:t>activation instead of Sigmoid, Tanh for faster training and prediction</a:t>
            </a:r>
          </a:p>
          <a:p>
            <a:pPr lvl="1"/>
            <a:r>
              <a:rPr lang="en-US" sz="1600" b="1" dirty="0"/>
              <a:t>Dropout regularization and Data Augmentation </a:t>
            </a:r>
            <a:r>
              <a:rPr lang="en-US" sz="1600" dirty="0"/>
              <a:t>can reduce overfitting, give us the ability to build larger network</a:t>
            </a:r>
          </a:p>
          <a:p>
            <a:pPr lvl="1"/>
            <a:r>
              <a:rPr lang="en-US" sz="1600" dirty="0"/>
              <a:t>Ensemble technique produce more general network and better results</a:t>
            </a:r>
          </a:p>
          <a:p>
            <a:pPr lvl="1"/>
            <a:r>
              <a:rPr lang="en-US" sz="1600" i="1" dirty="0"/>
              <a:t>But, the number of params still increasing?</a:t>
            </a:r>
          </a:p>
          <a:p>
            <a:pPr lvl="1"/>
            <a:r>
              <a:rPr lang="en-US" sz="1600" dirty="0"/>
              <a:t>The final FC layer seems extreme heavy, dramatically increase network’s params, put model to the risk of overfitting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B55122-F851-4599-91A8-74BD2097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8" y="2686050"/>
            <a:ext cx="51462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87085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477"/>
            <a:ext cx="4958492" cy="3593591"/>
          </a:xfrm>
        </p:spPr>
        <p:txBody>
          <a:bodyPr>
            <a:normAutofit/>
          </a:bodyPr>
          <a:lstStyle/>
          <a:p>
            <a:r>
              <a:rPr lang="en-US" sz="1600" b="1" dirty="0"/>
              <a:t>Which kernel size should be use for each Conv layer?</a:t>
            </a:r>
          </a:p>
          <a:p>
            <a:r>
              <a:rPr lang="en-US" sz="1600" dirty="0"/>
              <a:t>Inception module with parallel kernel</a:t>
            </a:r>
          </a:p>
          <a:p>
            <a:pPr lvl="1"/>
            <a:r>
              <a:rPr lang="en-US" sz="1400" dirty="0"/>
              <a:t>Multiple kernel: 1x1, 3x3, 5x5</a:t>
            </a:r>
          </a:p>
          <a:p>
            <a:pPr lvl="1"/>
            <a:r>
              <a:rPr lang="en-US" sz="1400" dirty="0"/>
              <a:t>Max pooling</a:t>
            </a:r>
          </a:p>
          <a:p>
            <a:pPr lvl="1"/>
            <a:r>
              <a:rPr lang="en-US" sz="1400" dirty="0"/>
              <a:t>Output: Depth wise concatenation of these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40" y="1957799"/>
            <a:ext cx="5032057" cy="3088439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C737298-9BEE-42BD-9B03-094B7A7F0BE3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7005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What is problem with this architecture?</a:t>
            </a:r>
          </a:p>
          <a:p>
            <a:pPr lvl="1"/>
            <a:r>
              <a:rPr lang="en-US" sz="1600" dirty="0"/>
              <a:t>Pooling layer also preserves feature depth, which means total depth after concatenation can only grow at every layer!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04B24-1349-4CCE-9214-173BEC07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1" y="2745810"/>
            <a:ext cx="5032057" cy="299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97874-ADCC-4F35-86CD-2B17CD24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794383"/>
            <a:ext cx="3812812" cy="3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3" y="1180432"/>
            <a:ext cx="5146265" cy="3593591"/>
          </a:xfrm>
        </p:spPr>
        <p:txBody>
          <a:bodyPr>
            <a:normAutofit/>
          </a:bodyPr>
          <a:lstStyle/>
          <a:p>
            <a:r>
              <a:rPr lang="en-US" sz="1800" dirty="0"/>
              <a:t>Solution: Use bottleneck (1x1) convolutions layer to reduce feature channel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ACAEA-CB34-4C3C-86C1-33DA8372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50" y="502394"/>
            <a:ext cx="4368650" cy="201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44289-EE9B-4584-91EE-EF9800A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1" y="3962172"/>
            <a:ext cx="2833060" cy="16162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9B3B78-1163-4CAC-A977-36BF0BC08B2D}"/>
              </a:ext>
            </a:extLst>
          </p:cNvPr>
          <p:cNvSpPr txBox="1">
            <a:spLocks/>
          </p:cNvSpPr>
          <p:nvPr/>
        </p:nvSpPr>
        <p:spPr>
          <a:xfrm>
            <a:off x="6356126" y="2700544"/>
            <a:ext cx="5358896" cy="9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Alternatively, interpret it as applying the same FC layer on each input pixel -&gt; same as </a:t>
            </a:r>
            <a:r>
              <a:rPr lang="en-US" sz="1600" dirty="0">
                <a:hlinkClick r:id="rId5"/>
              </a:rPr>
              <a:t>Network In Network</a:t>
            </a:r>
            <a:r>
              <a:rPr lang="en-US" sz="1600" dirty="0"/>
              <a:t>, Min Lin et 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434F8-BD1B-4CB8-B658-08356668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44" y="3965894"/>
            <a:ext cx="2205037" cy="161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F64813-A6B7-49B1-9954-AFFCE79ADB17}"/>
              </a:ext>
            </a:extLst>
          </p:cNvPr>
          <p:cNvSpPr txBox="1"/>
          <p:nvPr/>
        </p:nvSpPr>
        <p:spPr>
          <a:xfrm>
            <a:off x="8950344" y="5799686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MLPConv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- Lin et al,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852C4-C46E-4573-B778-3860164DFCCB}"/>
              </a:ext>
            </a:extLst>
          </p:cNvPr>
          <p:cNvSpPr txBox="1"/>
          <p:nvPr/>
        </p:nvSpPr>
        <p:spPr>
          <a:xfrm>
            <a:off x="1251678" y="5938185"/>
            <a:ext cx="238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– Stanford University,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29A62-A2CD-4E53-8186-9F9FE75C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15" y="2270082"/>
            <a:ext cx="4476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2177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Global Average Pooling (GAP) layer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E114B-87DC-4C45-BBF3-0FB5F1F5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2794355"/>
            <a:ext cx="5649694" cy="339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8C4D3D-A4EF-4E6B-9B66-04EB30DB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00" y="214998"/>
            <a:ext cx="6395526" cy="360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F669A2-3C02-43B2-9A3C-9291752E37E7}"/>
              </a:ext>
            </a:extLst>
          </p:cNvPr>
          <p:cNvSpPr/>
          <p:nvPr/>
        </p:nvSpPr>
        <p:spPr>
          <a:xfrm>
            <a:off x="6939471" y="4315496"/>
            <a:ext cx="4581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GAP layers reduce each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h×w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 map to a single number by simply taking the average of all values in each slice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The GAP layer then followed by one densely connected layer with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activation function that yields the predicted object classes.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1A9701-BD38-4F63-A7B5-8CCAE904D8EB}"/>
              </a:ext>
            </a:extLst>
          </p:cNvPr>
          <p:cNvSpPr/>
          <p:nvPr/>
        </p:nvSpPr>
        <p:spPr>
          <a:xfrm>
            <a:off x="1432652" y="1821981"/>
            <a:ext cx="3601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an 7x7 average pooling improved the top-1 accuracy by about 0.6%</a:t>
            </a:r>
          </a:p>
        </p:txBody>
      </p:sp>
    </p:spTree>
    <p:extLst>
      <p:ext uri="{BB962C8B-B14F-4D97-AF65-F5344CB8AC3E}">
        <p14:creationId xmlns:p14="http://schemas.microsoft.com/office/powerpoint/2010/main" val="2531012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Inception-v1</a:t>
            </a:r>
            <a:r>
              <a:rPr lang="en-US" sz="1600" dirty="0"/>
              <a:t>: 9 Inception modules with 22 layers</a:t>
            </a:r>
          </a:p>
          <a:p>
            <a:r>
              <a:rPr lang="en-US" sz="1600" dirty="0"/>
              <a:t>Stacked Inception module with Max Pooling layer between</a:t>
            </a:r>
          </a:p>
          <a:p>
            <a:r>
              <a:rPr lang="en-US" sz="1600" dirty="0"/>
              <a:t>Only </a:t>
            </a:r>
            <a:r>
              <a:rPr lang="en-US" sz="1600" b="1" dirty="0"/>
              <a:t>5 millions params</a:t>
            </a:r>
            <a:r>
              <a:rPr lang="en-US" sz="1600" dirty="0"/>
              <a:t>, 27x less than VGG-16</a:t>
            </a:r>
          </a:p>
          <a:p>
            <a:r>
              <a:rPr lang="en-US" sz="1600" dirty="0"/>
              <a:t>Only FC-1000 to output classes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30FAC-3DCA-4F0E-AE53-BBBB7DAAB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3" y="131888"/>
            <a:ext cx="3561539" cy="3121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F7E16-0672-4F00-A557-801B725FD738}"/>
              </a:ext>
            </a:extLst>
          </p:cNvPr>
          <p:cNvGrpSpPr/>
          <p:nvPr/>
        </p:nvGrpSpPr>
        <p:grpSpPr>
          <a:xfrm>
            <a:off x="1139129" y="3378560"/>
            <a:ext cx="9662222" cy="3360280"/>
            <a:chOff x="1139129" y="3378560"/>
            <a:chExt cx="9662222" cy="3360280"/>
          </a:xfrm>
        </p:grpSpPr>
        <p:grpSp>
          <p:nvGrpSpPr>
            <p:cNvPr id="14" name="Group 13"/>
            <p:cNvGrpSpPr/>
            <p:nvPr/>
          </p:nvGrpSpPr>
          <p:grpSpPr>
            <a:xfrm>
              <a:off x="2211917" y="3378560"/>
              <a:ext cx="8589434" cy="3031461"/>
              <a:chOff x="1041539" y="3196871"/>
              <a:chExt cx="9478416" cy="412328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87"/>
              <a:stretch/>
            </p:blipFill>
            <p:spPr>
              <a:xfrm>
                <a:off x="1041539" y="3196871"/>
                <a:ext cx="9478416" cy="412328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" t="77500" r="45050" b="4176"/>
              <a:stretch/>
            </p:blipFill>
            <p:spPr>
              <a:xfrm>
                <a:off x="1041539" y="3424770"/>
                <a:ext cx="4916723" cy="1256686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4067E-A21F-4F30-8C2D-3308BB049A20}"/>
                </a:ext>
              </a:extLst>
            </p:cNvPr>
            <p:cNvSpPr/>
            <p:nvPr/>
          </p:nvSpPr>
          <p:spPr>
            <a:xfrm>
              <a:off x="9025467" y="4532692"/>
              <a:ext cx="1439333" cy="9736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326FED-0399-4648-ADE8-B6A439449790}"/>
                </a:ext>
              </a:extLst>
            </p:cNvPr>
            <p:cNvSpPr txBox="1"/>
            <p:nvPr/>
          </p:nvSpPr>
          <p:spPr>
            <a:xfrm flipH="1">
              <a:off x="8811684" y="5892959"/>
              <a:ext cx="175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C: The classifier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04D2BD-E5FF-44A5-858F-4B6D0486BAA9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687983" y="5506359"/>
              <a:ext cx="57151" cy="3866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FBEB39-EC1C-4661-8F83-0F66845CB4DD}"/>
                </a:ext>
              </a:extLst>
            </p:cNvPr>
            <p:cNvSpPr txBox="1"/>
            <p:nvPr/>
          </p:nvSpPr>
          <p:spPr>
            <a:xfrm flipH="1">
              <a:off x="1139129" y="4239203"/>
              <a:ext cx="12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A: Vanilla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AC38E-7B9B-4949-836B-924765659D3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2344902" y="4470036"/>
              <a:ext cx="1141248" cy="40236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DA1437-EECE-46FB-8917-693E1A253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58" t="69137" r="9740" b="5962"/>
            <a:stretch/>
          </p:blipFill>
          <p:spPr>
            <a:xfrm>
              <a:off x="2789644" y="5417863"/>
              <a:ext cx="2257548" cy="13209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CED28-C1CF-456E-BC51-ABC05B2505AC}"/>
                </a:ext>
              </a:extLst>
            </p:cNvPr>
            <p:cNvSpPr/>
            <p:nvPr/>
          </p:nvSpPr>
          <p:spPr>
            <a:xfrm>
              <a:off x="3843503" y="4532692"/>
              <a:ext cx="5181964" cy="8484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6921A-3D77-435A-BAD9-6DAEDF37481F}"/>
                </a:ext>
              </a:extLst>
            </p:cNvPr>
            <p:cNvSpPr txBox="1"/>
            <p:nvPr/>
          </p:nvSpPr>
          <p:spPr>
            <a:xfrm flipH="1">
              <a:off x="8974669" y="3787494"/>
              <a:ext cx="1826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Part B:  Staked Inception Module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2F7AA38-7D31-4DC0-BEB6-C0498AC4B503}"/>
                </a:ext>
              </a:extLst>
            </p:cNvPr>
            <p:cNvCxnSpPr/>
            <p:nvPr/>
          </p:nvCxnSpPr>
          <p:spPr>
            <a:xfrm flipH="1">
              <a:off x="8811684" y="4249159"/>
              <a:ext cx="1076326" cy="2835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05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03474"/>
            <a:ext cx="10178323" cy="2068351"/>
          </a:xfrm>
        </p:spPr>
        <p:txBody>
          <a:bodyPr>
            <a:normAutofit/>
          </a:bodyPr>
          <a:lstStyle/>
          <a:p>
            <a:r>
              <a:rPr lang="en-US" sz="1600" dirty="0"/>
              <a:t>Strong performance of relatively shallower networks on this task suggests that the features produced by the layers in the middle of the network should be very discriminative.</a:t>
            </a:r>
            <a:endParaRPr lang="en-US" sz="1600" b="1" dirty="0"/>
          </a:p>
          <a:p>
            <a:r>
              <a:rPr lang="en-US" sz="1600" dirty="0"/>
              <a:t>Adding auxiliary classifiers connected to these intermediate layers, encourage discrimination in the lower stages in the classifier, increase the gradient signal that gets propagated back, and provide additional regularization.</a:t>
            </a:r>
          </a:p>
          <a:p>
            <a:r>
              <a:rPr lang="en-US" sz="1600" dirty="0"/>
              <a:t>During training, their loss gets added to the total loss of the network with a discount weight (the losses of the auxiliary classifiers were weighted by 0.3).  At inference time, these auxiliary networks are discarded.</a:t>
            </a:r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7"/>
          <a:stretch/>
        </p:blipFill>
        <p:spPr>
          <a:xfrm>
            <a:off x="2211917" y="3378560"/>
            <a:ext cx="8589434" cy="3031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5679D-FBA0-45F2-9DC5-38B89B552E5E}"/>
              </a:ext>
            </a:extLst>
          </p:cNvPr>
          <p:cNvSpPr/>
          <p:nvPr/>
        </p:nvSpPr>
        <p:spPr>
          <a:xfrm>
            <a:off x="6600825" y="3562350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2CEE9-D69E-457B-B3E3-0814B1B4E8BE}"/>
              </a:ext>
            </a:extLst>
          </p:cNvPr>
          <p:cNvSpPr/>
          <p:nvPr/>
        </p:nvSpPr>
        <p:spPr>
          <a:xfrm>
            <a:off x="6109758" y="5405337"/>
            <a:ext cx="2424642" cy="9703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938C-76D9-496C-8159-6AFD4128D31E}"/>
              </a:ext>
            </a:extLst>
          </p:cNvPr>
          <p:cNvSpPr txBox="1"/>
          <p:nvPr/>
        </p:nvSpPr>
        <p:spPr>
          <a:xfrm>
            <a:off x="3234796" y="3700523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Auxiliary classifiers at lower layers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3CF39-32BB-4795-995C-1ABFD07E81E0}"/>
              </a:ext>
            </a:extLst>
          </p:cNvPr>
          <p:cNvCxnSpPr>
            <a:endCxn id="9" idx="1"/>
          </p:cNvCxnSpPr>
          <p:nvPr/>
        </p:nvCxnSpPr>
        <p:spPr>
          <a:xfrm>
            <a:off x="5381625" y="3943350"/>
            <a:ext cx="1219200" cy="1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5AB2F-027C-437A-97C3-2F60A8BD4B5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65485" y="3962133"/>
            <a:ext cx="1956594" cy="1443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database organized according to the WordNet hierarchy (only the nouns)</a:t>
            </a:r>
          </a:p>
          <a:p>
            <a:r>
              <a:rPr lang="en-US" dirty="0"/>
              <a:t>Over 14 </a:t>
            </a:r>
            <a:r>
              <a:rPr lang="en-US" dirty="0" err="1"/>
              <a:t>milion</a:t>
            </a:r>
            <a:r>
              <a:rPr lang="en-US" dirty="0"/>
              <a:t> images organized into 21,841 subcategories</a:t>
            </a:r>
          </a:p>
          <a:p>
            <a:r>
              <a:rPr lang="en-US" dirty="0"/>
              <a:t>On average, there are over 500 images per subcategory</a:t>
            </a:r>
          </a:p>
          <a:p>
            <a:r>
              <a:rPr lang="en-US" dirty="0"/>
              <a:t>As many as 1,034,908 images have been annotated with bounding boxes</a:t>
            </a:r>
          </a:p>
          <a:p>
            <a:pPr lvl="0"/>
            <a:r>
              <a:rPr lang="en-US" altLang="en-US" dirty="0"/>
              <a:t>1000 subcategories with SIFT features covering about 1.2 million images</a:t>
            </a:r>
          </a:p>
          <a:p>
            <a:pPr lvl="0"/>
            <a:r>
              <a:rPr lang="en-US" dirty="0"/>
              <a:t>The images vary in dimensions and resolution. Many applications resize / crop all of the images to 256x256 pixels.</a:t>
            </a:r>
            <a:endParaRPr lang="en-US" altLang="en-US" dirty="0"/>
          </a:p>
          <a:p>
            <a:pPr lvl="0"/>
            <a:endParaRPr lang="en-US" alt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01DF-24E9-48A3-9487-7CC6520E45D0}" type="datetime1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29" y="1277080"/>
            <a:ext cx="5506897" cy="4438650"/>
          </a:xfrm>
        </p:spPr>
        <p:txBody>
          <a:bodyPr>
            <a:normAutofit/>
          </a:bodyPr>
          <a:lstStyle/>
          <a:p>
            <a:r>
              <a:rPr lang="en-US" sz="1600" b="1" dirty="0"/>
              <a:t>The auxiliary </a:t>
            </a:r>
            <a:r>
              <a:rPr lang="en-US" sz="1800" b="1" dirty="0"/>
              <a:t>classifier</a:t>
            </a:r>
            <a:r>
              <a:rPr lang="en-US" sz="1600" b="1" dirty="0"/>
              <a:t> structure as follows:</a:t>
            </a:r>
          </a:p>
          <a:p>
            <a:pPr lvl="1"/>
            <a:r>
              <a:rPr lang="en-US" sz="1600" dirty="0"/>
              <a:t>An average pooling layer with 5×5 filter size and stride 3, resulting in an 4×4×512 output for the (4a), and 4×4×528 for the (4d) stage</a:t>
            </a:r>
          </a:p>
          <a:p>
            <a:pPr lvl="1"/>
            <a:r>
              <a:rPr lang="en-US" sz="1600" dirty="0"/>
              <a:t>A 1×1 convolution with 128 filters for dimension reduction and rectified linear activation. </a:t>
            </a:r>
          </a:p>
          <a:p>
            <a:pPr lvl="1"/>
            <a:r>
              <a:rPr lang="en-US" sz="1600" dirty="0"/>
              <a:t>A fully connected layer with 1024 units and rectified linear activation.</a:t>
            </a:r>
          </a:p>
          <a:p>
            <a:pPr lvl="1"/>
            <a:r>
              <a:rPr lang="en-US" sz="1600" dirty="0"/>
              <a:t>A dropout layer with 70% ratio of dropped outputs.</a:t>
            </a:r>
          </a:p>
          <a:p>
            <a:pPr lvl="1"/>
            <a:r>
              <a:rPr lang="en-US" sz="1600" dirty="0"/>
              <a:t>A linear layer with </a:t>
            </a:r>
            <a:r>
              <a:rPr lang="en-US" sz="1600" dirty="0" err="1"/>
              <a:t>softmax</a:t>
            </a:r>
            <a:r>
              <a:rPr lang="en-US" sz="1600" dirty="0"/>
              <a:t> loss as the classifier (predicting the same 1000 classes as the main classifier, but removed at inference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B0D29-C772-4584-B4B4-FA757725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598081"/>
            <a:ext cx="1487864" cy="579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BB768-8DCE-4FC9-BFF8-B65D8523B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0" r="9669"/>
          <a:stretch/>
        </p:blipFill>
        <p:spPr>
          <a:xfrm>
            <a:off x="7173771" y="1956079"/>
            <a:ext cx="1748944" cy="4438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28629-6547-4490-B520-013007316DA2}"/>
              </a:ext>
            </a:extLst>
          </p:cNvPr>
          <p:cNvSpPr/>
          <p:nvPr/>
        </p:nvSpPr>
        <p:spPr>
          <a:xfrm>
            <a:off x="10448925" y="2971800"/>
            <a:ext cx="323850" cy="838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FFE5C-C128-4845-9902-D7D9C3646D54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8922715" y="3390900"/>
            <a:ext cx="1526210" cy="784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52C905C7-04B8-40D3-AF5E-8918EC0A4DB9}"/>
              </a:ext>
            </a:extLst>
          </p:cNvPr>
          <p:cNvSpPr txBox="1">
            <a:spLocks/>
          </p:cNvSpPr>
          <p:nvPr/>
        </p:nvSpPr>
        <p:spPr>
          <a:xfrm>
            <a:off x="1299433" y="5918187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Szegedy</a:t>
            </a:r>
            <a:r>
              <a:rPr lang="en-US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57348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92800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1143000"/>
            <a:ext cx="10178323" cy="1501807"/>
          </a:xfrm>
        </p:spPr>
        <p:txBody>
          <a:bodyPr>
            <a:normAutofit/>
          </a:bodyPr>
          <a:lstStyle/>
          <a:p>
            <a:r>
              <a:rPr lang="en-US" sz="1600" b="1" dirty="0"/>
              <a:t>Details Configuration (Main classifier)</a:t>
            </a:r>
            <a:endParaRPr lang="en-US" sz="1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690214-CFFF-4352-8BE5-EDBC80D97990}"/>
              </a:ext>
            </a:extLst>
          </p:cNvPr>
          <p:cNvGrpSpPr/>
          <p:nvPr/>
        </p:nvGrpSpPr>
        <p:grpSpPr>
          <a:xfrm>
            <a:off x="1986945" y="1874516"/>
            <a:ext cx="8576279" cy="4297683"/>
            <a:chOff x="4319412" y="1658604"/>
            <a:chExt cx="8218108" cy="40417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2ECCD1-174A-42F1-8151-961FB048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18"/>
            <a:stretch/>
          </p:blipFill>
          <p:spPr>
            <a:xfrm>
              <a:off x="4319412" y="1658604"/>
              <a:ext cx="605011" cy="40417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EC811-AAAB-48FD-85CD-135BF6A3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423" y="1658604"/>
              <a:ext cx="7613097" cy="404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20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998"/>
            <a:ext cx="10178322" cy="1492132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532"/>
            <a:ext cx="4226843" cy="3593591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Implementation</a:t>
            </a:r>
            <a:r>
              <a:rPr lang="en-US" sz="1800" b="1" dirty="0"/>
              <a:t> and results</a:t>
            </a:r>
          </a:p>
          <a:p>
            <a:pPr lvl="1"/>
            <a:r>
              <a:rPr lang="en-US" sz="1600" dirty="0"/>
              <a:t>Training 7 version of the same </a:t>
            </a:r>
            <a:r>
              <a:rPr lang="en-US" sz="1600" dirty="0" err="1"/>
              <a:t>GoogleNet</a:t>
            </a:r>
            <a:r>
              <a:rPr lang="en-US" sz="1600" dirty="0"/>
              <a:t> model (only differ in sampling methodologies and the random order in which they see input images)</a:t>
            </a:r>
          </a:p>
          <a:p>
            <a:pPr lvl="1"/>
            <a:r>
              <a:rPr lang="en-US" sz="1600" dirty="0"/>
              <a:t>Perform </a:t>
            </a:r>
            <a:r>
              <a:rPr lang="en-US" sz="1600" dirty="0" err="1"/>
              <a:t>ensenble</a:t>
            </a:r>
            <a:r>
              <a:rPr lang="en-US" sz="1600" dirty="0"/>
              <a:t> predict with these 7 versions for best results of 6.67% top-5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1CA7F-76D7-4B07-8D98-FB3E3898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21" y="1425532"/>
            <a:ext cx="6016503" cy="47085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59EE3-EA02-4314-87EE-68288C99614E}"/>
              </a:ext>
            </a:extLst>
          </p:cNvPr>
          <p:cNvSpPr txBox="1">
            <a:spLocks/>
          </p:cNvSpPr>
          <p:nvPr/>
        </p:nvSpPr>
        <p:spPr>
          <a:xfrm>
            <a:off x="1251678" y="1816239"/>
            <a:ext cx="5506897" cy="443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4B72F84B-32C5-427B-8D52-9AAE39835D53}"/>
              </a:ext>
            </a:extLst>
          </p:cNvPr>
          <p:cNvSpPr txBox="1">
            <a:spLocks/>
          </p:cNvSpPr>
          <p:nvPr/>
        </p:nvSpPr>
        <p:spPr>
          <a:xfrm>
            <a:off x="1251678" y="5961201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218331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7873"/>
            <a:ext cx="10178322" cy="946091"/>
          </a:xfrm>
        </p:spPr>
        <p:txBody>
          <a:bodyPr/>
          <a:lstStyle/>
          <a:p>
            <a:r>
              <a:rPr lang="en-US" dirty="0"/>
              <a:t>Inception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03964"/>
            <a:ext cx="10178323" cy="3593591"/>
          </a:xfrm>
        </p:spPr>
        <p:txBody>
          <a:bodyPr>
            <a:normAutofit/>
          </a:bodyPr>
          <a:lstStyle/>
          <a:p>
            <a:r>
              <a:rPr lang="en-US" sz="1800" b="1" dirty="0"/>
              <a:t>Conclusion</a:t>
            </a:r>
          </a:p>
          <a:p>
            <a:pPr lvl="1"/>
            <a:r>
              <a:rPr lang="en-US" sz="1600" dirty="0"/>
              <a:t>Deeper model perform better results</a:t>
            </a:r>
          </a:p>
          <a:p>
            <a:pPr lvl="1"/>
            <a:r>
              <a:rPr lang="en-US" sz="1600" dirty="0"/>
              <a:t>Network In Network structure with </a:t>
            </a:r>
            <a:r>
              <a:rPr lang="en-US" sz="1600" b="1" dirty="0"/>
              <a:t>Inception module use multi-size parallel conv layer</a:t>
            </a:r>
            <a:r>
              <a:rPr lang="en-US" sz="1600" dirty="0"/>
              <a:t> to extract more type of features from input image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‘bottle neck’ 1x1 conv layer </a:t>
            </a:r>
            <a:r>
              <a:rPr lang="en-US" sz="1600" dirty="0"/>
              <a:t>for dimension reduction, control the </a:t>
            </a:r>
            <a:r>
              <a:rPr lang="en-US" sz="1600" dirty="0" err="1"/>
              <a:t>ouput</a:t>
            </a:r>
            <a:r>
              <a:rPr lang="en-US" sz="1600" dirty="0"/>
              <a:t> size of each module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Global Average Pooling instead of FC </a:t>
            </a:r>
            <a:r>
              <a:rPr lang="en-US" sz="1600" dirty="0"/>
              <a:t>to reduce the number of params, avoid overfitting and </a:t>
            </a:r>
            <a:r>
              <a:rPr lang="en-US" sz="1600" dirty="0" err="1"/>
              <a:t>ofcourse</a:t>
            </a:r>
            <a:r>
              <a:rPr lang="en-US" sz="1600" dirty="0"/>
              <a:t>, reduce network size for faster training, predicting, easier deployment</a:t>
            </a:r>
          </a:p>
          <a:p>
            <a:pPr lvl="1"/>
            <a:r>
              <a:rPr lang="en-US" sz="1600" dirty="0"/>
              <a:t>Auxiliary classifier extract earlier layers in which the gradient carry more information, reduce the affect of ‘vanishing gradient’ problem in deep networks</a:t>
            </a:r>
          </a:p>
          <a:p>
            <a:pPr lvl="1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5996-2B54-4BFC-96E8-5654A28C217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CB820-05E5-4EF5-9836-5B1EE8F411EC}"/>
              </a:ext>
            </a:extLst>
          </p:cNvPr>
          <p:cNvSpPr/>
          <p:nvPr/>
        </p:nvSpPr>
        <p:spPr>
          <a:xfrm>
            <a:off x="1251678" y="594428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https://stats.stackexchange.com/questions/274286/google-inception-modelwhy-there-is-multiple-softmax</a:t>
            </a:r>
            <a:endParaRPr lang="en-US" sz="1050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1251678" y="5627749"/>
            <a:ext cx="3529742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err="1"/>
              <a:t>Szegedy</a:t>
            </a:r>
            <a:r>
              <a:rPr lang="en-US" sz="1050" dirty="0"/>
              <a:t> et al – Going deeper with convolutions, 2014</a:t>
            </a:r>
          </a:p>
        </p:txBody>
      </p:sp>
    </p:spTree>
    <p:extLst>
      <p:ext uri="{BB962C8B-B14F-4D97-AF65-F5344CB8AC3E}">
        <p14:creationId xmlns:p14="http://schemas.microsoft.com/office/powerpoint/2010/main" val="330938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506112"/>
            <a:ext cx="10452643" cy="1898659"/>
          </a:xfrm>
        </p:spPr>
        <p:txBody>
          <a:bodyPr>
            <a:normAutofit/>
          </a:bodyPr>
          <a:lstStyle/>
          <a:p>
            <a:r>
              <a:rPr lang="en-US" sz="1800" dirty="0"/>
              <a:t>Is learning better networks as simple as stacking more layers?</a:t>
            </a:r>
          </a:p>
          <a:p>
            <a:r>
              <a:rPr lang="en-US" sz="1800" dirty="0"/>
              <a:t>“Overly deep” plain nets have higher training error but it’s </a:t>
            </a:r>
            <a:r>
              <a:rPr lang="en-US" sz="1800" b="1" dirty="0"/>
              <a:t>not caused by overfitting!</a:t>
            </a:r>
          </a:p>
          <a:p>
            <a:r>
              <a:rPr lang="en-US" sz="1800" dirty="0"/>
              <a:t>Hypothesis: the problem is an optimization problem, </a:t>
            </a:r>
            <a:r>
              <a:rPr lang="en-US" sz="1800" b="1" dirty="0"/>
              <a:t>deeper models are harder to optimize!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9AF06-9185-431C-B3FD-E995C3D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90" y="3217712"/>
            <a:ext cx="8201219" cy="2395697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26588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610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5" y="1277109"/>
            <a:ext cx="6119509" cy="1898659"/>
          </a:xfrm>
        </p:spPr>
        <p:txBody>
          <a:bodyPr>
            <a:normAutofit/>
          </a:bodyPr>
          <a:lstStyle/>
          <a:p>
            <a:r>
              <a:rPr lang="en-US" sz="1800" b="1" dirty="0"/>
              <a:t>Vanishing Gradient</a:t>
            </a:r>
          </a:p>
          <a:p>
            <a:pPr lvl="1"/>
            <a:r>
              <a:rPr lang="en-US" sz="1600" dirty="0"/>
              <a:t>Found in training NN with gradient based methods</a:t>
            </a:r>
          </a:p>
          <a:p>
            <a:pPr lvl="1"/>
            <a:r>
              <a:rPr lang="en-US" sz="1600" dirty="0"/>
              <a:t>Consequence of </a:t>
            </a:r>
            <a:r>
              <a:rPr lang="en-US" sz="1600" dirty="0" err="1"/>
              <a:t>backopropagation</a:t>
            </a:r>
            <a:r>
              <a:rPr lang="en-US" sz="1600" dirty="0"/>
              <a:t> learning algorithm with chain rule</a:t>
            </a:r>
          </a:p>
          <a:p>
            <a:pPr lvl="1"/>
            <a:r>
              <a:rPr lang="en-US" sz="1600" dirty="0"/>
              <a:t>Really hard to tune params of the earlier layers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334E6B2A-C5EB-487B-92B0-DA57110F6537}"/>
              </a:ext>
            </a:extLst>
          </p:cNvPr>
          <p:cNvSpPr txBox="1">
            <a:spLocks/>
          </p:cNvSpPr>
          <p:nvPr/>
        </p:nvSpPr>
        <p:spPr>
          <a:xfrm>
            <a:off x="1251675" y="6073242"/>
            <a:ext cx="56529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>
                <a:hlinkClick r:id="rId3"/>
              </a:rPr>
              <a:t>https://towardsdatascience.com/the-problem-of-vanishing-gradients-68cea05e2625</a:t>
            </a:r>
            <a:endParaRPr lang="en-US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6B127-EEE6-45D5-AFC5-2FBF1DE718A8}"/>
              </a:ext>
            </a:extLst>
          </p:cNvPr>
          <p:cNvGrpSpPr/>
          <p:nvPr/>
        </p:nvGrpSpPr>
        <p:grpSpPr>
          <a:xfrm>
            <a:off x="1382158" y="3177678"/>
            <a:ext cx="9856896" cy="2861923"/>
            <a:chOff x="1573104" y="3161370"/>
            <a:chExt cx="9243655" cy="23051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B4502-3801-47D0-BFA8-67406C57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104" y="3161370"/>
              <a:ext cx="4728587" cy="2305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953B3B-00B6-4356-8710-CEDF69AE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91" y="3161370"/>
              <a:ext cx="4515068" cy="230518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31DCB-EA33-4E0C-8D7B-1A29BA38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58" y="1089465"/>
            <a:ext cx="3466196" cy="1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7942" y="2195122"/>
            <a:ext cx="4954555" cy="3757809"/>
          </a:xfrm>
        </p:spPr>
        <p:txBody>
          <a:bodyPr>
            <a:normAutofit/>
          </a:bodyPr>
          <a:lstStyle/>
          <a:p>
            <a:r>
              <a:rPr lang="en-US" sz="1800" dirty="0"/>
              <a:t>Richer solution space 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FF0000"/>
                </a:solidFill>
              </a:rPr>
              <a:t>deeper model should not have higher training error </a:t>
            </a:r>
          </a:p>
          <a:p>
            <a:r>
              <a:rPr lang="en-US" sz="1800" dirty="0"/>
              <a:t>A solution by construction:</a:t>
            </a:r>
          </a:p>
          <a:p>
            <a:pPr lvl="1"/>
            <a:r>
              <a:rPr lang="en-US" sz="1600" dirty="0"/>
              <a:t>original layers: copied from a learned shallower model</a:t>
            </a:r>
          </a:p>
          <a:p>
            <a:pPr lvl="1"/>
            <a:r>
              <a:rPr lang="en-US" sz="1600" dirty="0"/>
              <a:t>extra layers: set as </a:t>
            </a:r>
            <a:r>
              <a:rPr lang="en-US" sz="1600" dirty="0">
                <a:solidFill>
                  <a:srgbClr val="FF0000"/>
                </a:solidFill>
              </a:rPr>
              <a:t>identity</a:t>
            </a:r>
          </a:p>
          <a:p>
            <a:pPr lvl="1"/>
            <a:r>
              <a:rPr lang="en-US" sz="1600" dirty="0"/>
              <a:t>at least the same training error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Optimization difficulties</a:t>
            </a:r>
            <a:r>
              <a:rPr lang="en-US" sz="1800" dirty="0"/>
              <a:t>: solvers cannot find the solution when going deeper…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B13C2-60D8-4F6A-A1B4-1356FC4B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0" y="930913"/>
            <a:ext cx="4464881" cy="540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6A18F-BB09-4162-98CD-B9D15191906C}"/>
              </a:ext>
            </a:extLst>
          </p:cNvPr>
          <p:cNvSpPr/>
          <p:nvPr/>
        </p:nvSpPr>
        <p:spPr>
          <a:xfrm>
            <a:off x="5952020" y="958303"/>
            <a:ext cx="140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deeper counterpart (34 layers)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2E3E08-27F7-44BB-A641-75176E62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8" y="263177"/>
            <a:ext cx="2200141" cy="17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33859"/>
            <a:ext cx="10178322" cy="824444"/>
          </a:xfrm>
        </p:spPr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994" y="4617561"/>
            <a:ext cx="4114800" cy="605276"/>
          </a:xfrm>
          <a:ln>
            <a:solidFill>
              <a:srgbClr val="FF0000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500" dirty="0"/>
              <a:t>H(x) is any desired mapping</a:t>
            </a:r>
          </a:p>
          <a:p>
            <a:pPr marL="0" indent="0" algn="ctr">
              <a:buNone/>
            </a:pPr>
            <a:r>
              <a:rPr lang="en-US" sz="1500" dirty="0"/>
              <a:t>hope the 2 weight layers fit H(x)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77652F7-D33E-4617-BB91-1BBA1608673F}"/>
              </a:ext>
            </a:extLst>
          </p:cNvPr>
          <p:cNvSpPr txBox="1">
            <a:spLocks/>
          </p:cNvSpPr>
          <p:nvPr/>
        </p:nvSpPr>
        <p:spPr>
          <a:xfrm>
            <a:off x="7839087" y="6029883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9DC4-9505-4A76-B50C-87954C6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2" y="1564830"/>
            <a:ext cx="4032721" cy="264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A303F-81C0-416E-A549-A60B5B72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4" y="1566983"/>
            <a:ext cx="3176311" cy="26386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878B4-193A-4DAB-BF68-AE5508C3B270}"/>
              </a:ext>
            </a:extLst>
          </p:cNvPr>
          <p:cNvSpPr txBox="1">
            <a:spLocks/>
          </p:cNvSpPr>
          <p:nvPr/>
        </p:nvSpPr>
        <p:spPr>
          <a:xfrm>
            <a:off x="6837175" y="4369625"/>
            <a:ext cx="4114800" cy="13144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H(x) is any desired mapping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strike="sngStrike" dirty="0"/>
              <a:t>hope the 2 weight layers fit H(x)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Hope the 2 weight layers fit F(x)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Let H(x) = F(x) + x</a:t>
            </a:r>
          </a:p>
        </p:txBody>
      </p:sp>
    </p:spTree>
    <p:extLst>
      <p:ext uri="{BB962C8B-B14F-4D97-AF65-F5344CB8AC3E}">
        <p14:creationId xmlns:p14="http://schemas.microsoft.com/office/powerpoint/2010/main" val="223086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3490"/>
            <a:ext cx="3614509" cy="3593591"/>
          </a:xfrm>
        </p:spPr>
        <p:txBody>
          <a:bodyPr/>
          <a:lstStyle/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Stack residual blocks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Every residual block has two 3x3 conv layers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Periodically, double # of filters and </a:t>
            </a:r>
            <a:r>
              <a:rPr lang="en-US" dirty="0" err="1"/>
              <a:t>downsample</a:t>
            </a:r>
            <a:r>
              <a:rPr lang="en-US" dirty="0"/>
              <a:t> spatially using stride 2 (/2 in each dimension)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Additional conv layer at the beginning (stem)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dirty="0"/>
              <a:t>No FC layers at the end (only FC 1000 to output classes)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38</a:t>
            </a:fld>
            <a:endParaRPr lang="en-US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0C1F4043-27DE-4675-A693-31C424CA16BF}"/>
              </a:ext>
            </a:extLst>
          </p:cNvPr>
          <p:cNvSpPr txBox="1">
            <a:spLocks/>
          </p:cNvSpPr>
          <p:nvPr/>
        </p:nvSpPr>
        <p:spPr>
          <a:xfrm>
            <a:off x="1251678" y="6029883"/>
            <a:ext cx="187407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CS231n – Stanford University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159C4-778F-425F-8047-8B24784E7E50}"/>
              </a:ext>
            </a:extLst>
          </p:cNvPr>
          <p:cNvGrpSpPr/>
          <p:nvPr/>
        </p:nvGrpSpPr>
        <p:grpSpPr>
          <a:xfrm>
            <a:off x="5375571" y="1128451"/>
            <a:ext cx="6129073" cy="4887939"/>
            <a:chOff x="5375571" y="1128451"/>
            <a:chExt cx="6129073" cy="4887939"/>
          </a:xfrm>
        </p:grpSpPr>
        <p:grpSp>
          <p:nvGrpSpPr>
            <p:cNvPr id="11" name="Group 10"/>
            <p:cNvGrpSpPr/>
            <p:nvPr/>
          </p:nvGrpSpPr>
          <p:grpSpPr>
            <a:xfrm>
              <a:off x="5375571" y="1128451"/>
              <a:ext cx="6054429" cy="4887939"/>
              <a:chOff x="5000080" y="713162"/>
              <a:chExt cx="6296025" cy="528637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80" y="713162"/>
                <a:ext cx="6296025" cy="528637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00080" y="853440"/>
                <a:ext cx="364400" cy="496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9D876-170B-45D0-870A-6840EA77BE18}"/>
                </a:ext>
              </a:extLst>
            </p:cNvPr>
            <p:cNvSpPr txBox="1"/>
            <p:nvPr/>
          </p:nvSpPr>
          <p:spPr>
            <a:xfrm>
              <a:off x="10441133" y="1211502"/>
              <a:ext cx="1063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GAP layer after last Conv layer (like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GoogleNet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0739CF-6C59-4033-9362-F4E5F83BF67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0030409" y="1596223"/>
              <a:ext cx="410724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9BC01-AF9C-4F7F-8F7A-6A57562AA24D}"/>
              </a:ext>
            </a:extLst>
          </p:cNvPr>
          <p:cNvSpPr/>
          <p:nvPr/>
        </p:nvSpPr>
        <p:spPr>
          <a:xfrm>
            <a:off x="6067124" y="1393966"/>
            <a:ext cx="1811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depths of 18, 34, 50, 101, or 152 layers for ImageNet</a:t>
            </a:r>
          </a:p>
        </p:txBody>
      </p:sp>
    </p:spTree>
    <p:extLst>
      <p:ext uri="{BB962C8B-B14F-4D97-AF65-F5344CB8AC3E}">
        <p14:creationId xmlns:p14="http://schemas.microsoft.com/office/powerpoint/2010/main" val="139868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6" y="1244591"/>
            <a:ext cx="7799017" cy="3593591"/>
          </a:xfrm>
        </p:spPr>
        <p:txBody>
          <a:bodyPr/>
          <a:lstStyle/>
          <a:p>
            <a:r>
              <a:rPr lang="en-US" dirty="0"/>
              <a:t>Use ‘bottle neck’ layer for dimensions reduction (</a:t>
            </a:r>
            <a:r>
              <a:rPr lang="en-US" dirty="0" err="1"/>
              <a:t>GoogleNet</a:t>
            </a:r>
            <a:r>
              <a:rPr lang="en-US" dirty="0"/>
              <a:t> 2014)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1B2F4-9963-422B-A94F-5B39CE1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25581"/>
            <a:ext cx="8343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3458" y="599083"/>
            <a:ext cx="261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 err="1"/>
              <a:t>Standford</a:t>
            </a:r>
            <a:r>
              <a:rPr lang="en-US" sz="1400" dirty="0"/>
              <a:t>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19127E-1E1E-4A32-AA98-8210164E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4135"/>
            <a:ext cx="10178322" cy="3593591"/>
          </a:xfrm>
        </p:spPr>
        <p:txBody>
          <a:bodyPr/>
          <a:lstStyle/>
          <a:p>
            <a:r>
              <a:rPr lang="en-US" dirty="0"/>
              <a:t>ImageNet Large Scale Visual </a:t>
            </a:r>
            <a:r>
              <a:rPr lang="en-US" dirty="0" err="1"/>
              <a:t>Regconition</a:t>
            </a:r>
            <a:r>
              <a:rPr lang="en-US" dirty="0"/>
              <a:t> Challenge (ILSVRC) evaluates algorithms for object detection and image classification at large scale on ImageNet dataset</a:t>
            </a:r>
          </a:p>
          <a:p>
            <a:r>
              <a:rPr lang="en-US" dirty="0"/>
              <a:t>First competition in 2010, last one in 2017</a:t>
            </a:r>
          </a:p>
          <a:p>
            <a:r>
              <a:rPr lang="en-US" dirty="0"/>
              <a:t>Lead to the explosion of CNN architectures in Computer Vision tasks</a:t>
            </a:r>
          </a:p>
          <a:p>
            <a:r>
              <a:rPr lang="en-US" dirty="0"/>
              <a:t>The most </a:t>
            </a:r>
            <a:r>
              <a:rPr lang="en-US" dirty="0" err="1"/>
              <a:t>powerfull</a:t>
            </a:r>
            <a:r>
              <a:rPr lang="en-US" dirty="0"/>
              <a:t> models (from </a:t>
            </a:r>
            <a:r>
              <a:rPr lang="en-US" dirty="0" err="1"/>
              <a:t>ResNet</a:t>
            </a:r>
            <a:r>
              <a:rPr lang="en-US" dirty="0"/>
              <a:t> in 2015) has exceed Human level in this competition’s problem (Image Classification, Object </a:t>
            </a:r>
            <a:r>
              <a:rPr lang="en-US" dirty="0" err="1"/>
              <a:t>dectection</a:t>
            </a:r>
            <a:r>
              <a:rPr lang="en-US" dirty="0"/>
              <a:t>, Object recognition)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7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dirty="0"/>
              <a:t>ResNet-50 architecture:</a:t>
            </a:r>
          </a:p>
          <a:p>
            <a:pPr lvl="1"/>
            <a:r>
              <a:rPr lang="en-US" dirty="0"/>
              <a:t>Stack residual blocks</a:t>
            </a:r>
          </a:p>
          <a:p>
            <a:pPr lvl="1"/>
            <a:r>
              <a:rPr lang="en-US" dirty="0"/>
              <a:t>Every residual block has two 3x3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Additional </a:t>
            </a:r>
            <a:r>
              <a:rPr lang="en-US" dirty="0" err="1"/>
              <a:t>conv</a:t>
            </a:r>
            <a:r>
              <a:rPr lang="en-US" dirty="0"/>
              <a:t> layer at the beginning (stem, 7x7)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3335073"/>
            <a:ext cx="10351403" cy="296222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59624" y="1158191"/>
            <a:ext cx="583598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No FC layers </a:t>
            </a:r>
            <a:r>
              <a:rPr lang="en-US" dirty="0"/>
              <a:t>at the end (only FC 1000 to output classes)</a:t>
            </a:r>
          </a:p>
          <a:p>
            <a:pPr lvl="1"/>
            <a:r>
              <a:rPr lang="en-US" b="1" dirty="0"/>
              <a:t>Batch normalization at each </a:t>
            </a:r>
            <a:r>
              <a:rPr lang="en-US" b="1" dirty="0" err="1"/>
              <a:t>conv</a:t>
            </a:r>
            <a:r>
              <a:rPr lang="en-US" b="1" dirty="0"/>
              <a:t> layer</a:t>
            </a:r>
          </a:p>
          <a:p>
            <a:pPr lvl="1"/>
            <a:r>
              <a:rPr lang="en-US" dirty="0"/>
              <a:t>152 layers, 26 million params in total</a:t>
            </a:r>
          </a:p>
          <a:p>
            <a:pPr lvl="1"/>
            <a:r>
              <a:rPr lang="en-US" dirty="0"/>
              <a:t>The shortcut path with conv 1x1 in Conv block to ensure dimension matching</a:t>
            </a:r>
          </a:p>
        </p:txBody>
      </p:sp>
    </p:spTree>
    <p:extLst>
      <p:ext uri="{BB962C8B-B14F-4D97-AF65-F5344CB8AC3E}">
        <p14:creationId xmlns:p14="http://schemas.microsoft.com/office/powerpoint/2010/main" val="6042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80" y="1244591"/>
            <a:ext cx="7043234" cy="3593591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Implementation</a:t>
            </a:r>
            <a:endParaRPr lang="en-US" b="1" dirty="0"/>
          </a:p>
          <a:p>
            <a:pPr lvl="1"/>
            <a:r>
              <a:rPr lang="en-US" dirty="0"/>
              <a:t>Batch Normalization after every CONV layer</a:t>
            </a:r>
          </a:p>
          <a:p>
            <a:pPr lvl="1"/>
            <a:r>
              <a:rPr lang="en-US" dirty="0"/>
              <a:t>Xavier initialization from He et al.</a:t>
            </a:r>
          </a:p>
          <a:p>
            <a:pPr lvl="1"/>
            <a:r>
              <a:rPr lang="en-US" dirty="0"/>
              <a:t>Learning rate: 0.1, divided by 10 when validation error plateaus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B302-02A5-4763-BB38-53501433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035174"/>
            <a:ext cx="6972300" cy="3067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3DA6B-A677-4D11-97EC-1005AD1463F2}"/>
              </a:ext>
            </a:extLst>
          </p:cNvPr>
          <p:cNvSpPr/>
          <p:nvPr/>
        </p:nvSpPr>
        <p:spPr>
          <a:xfrm>
            <a:off x="1251678" y="2837140"/>
            <a:ext cx="6096000" cy="201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 + Momentum (0.9)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Mini-batch size 256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Weight decay of 1e-5</a:t>
            </a:r>
          </a:p>
          <a:p>
            <a:pPr marL="685800" lvl="1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dropout used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FB57DEE-779A-458B-A4A8-961FA1187556}"/>
              </a:ext>
            </a:extLst>
          </p:cNvPr>
          <p:cNvSpPr txBox="1">
            <a:spLocks/>
          </p:cNvSpPr>
          <p:nvPr/>
        </p:nvSpPr>
        <p:spPr>
          <a:xfrm>
            <a:off x="1251678" y="6102224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142564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96180-63D7-4F3B-8717-63350FCB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25" y="1743888"/>
            <a:ext cx="8792749" cy="4156708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8496ADD-CA89-48B5-B641-234B900A6F61}"/>
              </a:ext>
            </a:extLst>
          </p:cNvPr>
          <p:cNvSpPr txBox="1">
            <a:spLocks/>
          </p:cNvSpPr>
          <p:nvPr/>
        </p:nvSpPr>
        <p:spPr>
          <a:xfrm>
            <a:off x="1251678" y="6054097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He et al – Deep Residual Learning for Image Recognition. 2015</a:t>
            </a:r>
          </a:p>
        </p:txBody>
      </p:sp>
    </p:spTree>
    <p:extLst>
      <p:ext uri="{BB962C8B-B14F-4D97-AF65-F5344CB8AC3E}">
        <p14:creationId xmlns:p14="http://schemas.microsoft.com/office/powerpoint/2010/main" val="357058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A66B-741E-40F8-9147-B3E9D245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55" y="1874517"/>
            <a:ext cx="8865090" cy="4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60920E-4F99-4606-8DB0-E4D54AB0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94" y="1244591"/>
            <a:ext cx="3172993" cy="1492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1244591"/>
            <a:ext cx="5297168" cy="359359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72D5-F403-4F0C-9C76-949E0934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07" y="2736723"/>
            <a:ext cx="892492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0446D-6465-47F1-8FAC-28EBB0FC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88" y="540530"/>
            <a:ext cx="3241144" cy="22241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D70AC8-0A11-478D-80C4-82EE21EF2A73}"/>
              </a:ext>
            </a:extLst>
          </p:cNvPr>
          <p:cNvSpPr/>
          <p:nvPr/>
        </p:nvSpPr>
        <p:spPr>
          <a:xfrm>
            <a:off x="1900604" y="1847476"/>
            <a:ext cx="203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ensemble of 6 models with different depths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F1E67-B9C1-426B-B867-60BDED2E2A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34677" y="2109086"/>
            <a:ext cx="648925" cy="1786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750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9893"/>
            <a:ext cx="8956012" cy="4572368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skip connection</a:t>
            </a:r>
            <a:r>
              <a:rPr lang="en-US" dirty="0"/>
              <a:t> to create “identity function” which ensures the layer performs at least as good as the plain layer</a:t>
            </a:r>
          </a:p>
          <a:p>
            <a:pPr lvl="1"/>
            <a:r>
              <a:rPr lang="en-US" dirty="0" err="1"/>
              <a:t>Inheritate</a:t>
            </a:r>
            <a:r>
              <a:rPr lang="en-US" dirty="0"/>
              <a:t> “bottle neck” conv 1x1 layer from </a:t>
            </a:r>
            <a:r>
              <a:rPr lang="en-US" dirty="0" err="1"/>
              <a:t>GoogleNet</a:t>
            </a:r>
            <a:r>
              <a:rPr lang="en-US" dirty="0"/>
              <a:t> for dimension reduction and faster training, control the output dims (perform addition)</a:t>
            </a:r>
          </a:p>
          <a:p>
            <a:pPr lvl="1"/>
            <a:r>
              <a:rPr lang="en-US" dirty="0"/>
              <a:t>Use Conv block when we want to change (reduce) output dims from input (parallel structure similar to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GAP layer instead of expensive FCs layer at output classifier</a:t>
            </a:r>
          </a:p>
          <a:p>
            <a:pPr lvl="1"/>
            <a:r>
              <a:rPr lang="en-US" dirty="0"/>
              <a:t>Does not need Auxiliary classifier cause of easier gradient flow through out the network</a:t>
            </a:r>
          </a:p>
          <a:p>
            <a:pPr lvl="1"/>
            <a:r>
              <a:rPr lang="en-US" dirty="0"/>
              <a:t>Now deeper network now perform better as expected!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CD3B6-6D10-439F-8055-B6B90A6D0353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736566"/>
            <a:ext cx="10178322" cy="54378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1121"/>
            <a:ext cx="10178322" cy="43542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, we construe a function into an identity and a non-linearity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884828"/>
            <a:ext cx="1657350" cy="4857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51678" y="2428786"/>
            <a:ext cx="10178322" cy="43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Taylor expansion at x=0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941552"/>
            <a:ext cx="5295900" cy="628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51678" y="3636925"/>
            <a:ext cx="10178322" cy="1343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Realize that </a:t>
            </a:r>
            <a:r>
              <a:rPr lang="en-US" dirty="0" err="1"/>
              <a:t>ResNet</a:t>
            </a:r>
            <a:r>
              <a:rPr lang="en-US" dirty="0"/>
              <a:t> function look the same with Taylor expansion at f’(x) and g(x) = o(x)</a:t>
            </a:r>
          </a:p>
          <a:p>
            <a:r>
              <a:rPr lang="en-US" dirty="0"/>
              <a:t>We have known that the higher level of gradient for f(x) we can do, the more accurate of approximation we got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01" y="4979979"/>
            <a:ext cx="3437404" cy="131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1678" y="4832655"/>
            <a:ext cx="6176733" cy="76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Same idea, Dense blocks where each layer is connected to every other layer in feedforward fashion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706" y="5751223"/>
            <a:ext cx="540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9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0143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5522-0B29-48D3-B778-F52C7256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3" y="1508382"/>
            <a:ext cx="7927043" cy="13701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518E1E-5D7D-4B4A-ACE5-B4FD29F4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95393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Standard </a:t>
            </a:r>
            <a:r>
              <a:rPr lang="en-US" dirty="0" err="1"/>
              <a:t>Conectivity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40B1F-4CA9-4515-9E8E-86D72B31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45" y="3483016"/>
            <a:ext cx="7522338" cy="25660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8CF5D8-A2E6-4310-8E80-901EBA241FAD}"/>
              </a:ext>
            </a:extLst>
          </p:cNvPr>
          <p:cNvSpPr txBox="1">
            <a:spLocks/>
          </p:cNvSpPr>
          <p:nvPr/>
        </p:nvSpPr>
        <p:spPr>
          <a:xfrm>
            <a:off x="1251678" y="2998327"/>
            <a:ext cx="10178322" cy="48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Conectivity</a:t>
            </a:r>
            <a:r>
              <a:rPr lang="en-US" dirty="0"/>
              <a:t>: Identity mappings promote gradient propagation</a:t>
            </a: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C03CF397-65AA-46EC-8A4C-AD0401880802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268673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6FD320-6F40-4D93-8A38-16B6D12A100A}"/>
              </a:ext>
            </a:extLst>
          </p:cNvPr>
          <p:cNvGrpSpPr/>
          <p:nvPr/>
        </p:nvGrpSpPr>
        <p:grpSpPr>
          <a:xfrm>
            <a:off x="2557518" y="1680340"/>
            <a:ext cx="7076963" cy="4310743"/>
            <a:chOff x="2379306" y="1456944"/>
            <a:chExt cx="6932646" cy="4488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AA0B93-D935-41BB-A8F0-0FB570B9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9306" y="1456944"/>
              <a:ext cx="6932646" cy="32907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3313A1-1CF7-417F-BD60-3565BCB0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306" y="4747653"/>
              <a:ext cx="6932646" cy="1197812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8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Dense </a:t>
            </a:r>
            <a:r>
              <a:rPr lang="en-US" dirty="0" err="1"/>
              <a:t>Conectivity</a:t>
            </a:r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6C19DDB-1F06-4A38-9384-C29881BE3C65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2686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Challenge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BE5C-3A19-4BC5-8603-8CF270B6E9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839D22-3D54-4D29-8825-3E9132B2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5" y="1648915"/>
            <a:ext cx="9900708" cy="39294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D4935E-EA69-46A1-89F7-17FD798914BF}"/>
              </a:ext>
            </a:extLst>
          </p:cNvPr>
          <p:cNvSpPr txBox="1"/>
          <p:nvPr/>
        </p:nvSpPr>
        <p:spPr>
          <a:xfrm>
            <a:off x="4544966" y="5745467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ImageNet Challenge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year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760E52-552E-4963-B03C-F609062BF547}"/>
              </a:ext>
            </a:extLst>
          </p:cNvPr>
          <p:cNvSpPr/>
          <p:nvPr/>
        </p:nvSpPr>
        <p:spPr>
          <a:xfrm>
            <a:off x="1251678" y="60894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https://paperswithcode.com/sota/image-classification-on-imagenet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17102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05251"/>
            <a:ext cx="10178322" cy="815919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6FD320-6F40-4D93-8A38-16B6D12A100A}"/>
              </a:ext>
            </a:extLst>
          </p:cNvPr>
          <p:cNvGrpSpPr/>
          <p:nvPr/>
        </p:nvGrpSpPr>
        <p:grpSpPr>
          <a:xfrm>
            <a:off x="2552387" y="1693242"/>
            <a:ext cx="7087225" cy="4320073"/>
            <a:chOff x="2379306" y="1456944"/>
            <a:chExt cx="6932646" cy="4488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AA0B93-D935-41BB-A8F0-0FB570B9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9306" y="1456944"/>
              <a:ext cx="6932646" cy="32907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3313A1-1CF7-417F-BD60-3565BCB0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306" y="4747653"/>
              <a:ext cx="6932646" cy="1197812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58E619-D3A3-4FAE-8BBB-FE8B9F45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858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Dense </a:t>
            </a:r>
            <a:r>
              <a:rPr lang="en-US" dirty="0" err="1"/>
              <a:t>Conectivity</a:t>
            </a:r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E6D2B63E-2009-46A0-9046-F6899748D688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329511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CAF8C-1F18-4977-9A7A-7A033DF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170339"/>
            <a:ext cx="9973169" cy="3301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Dense network architecture</a:t>
            </a:r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D4E128A-9C13-45A7-9CEB-12CEAB6E4F9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414109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1: Strong gradient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61D8E-D9E8-45A2-A868-D884F395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25" y="2162696"/>
            <a:ext cx="8788950" cy="3713837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A7DB85B-3760-4CF6-9D56-AD78674A99E3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008593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2: Parameter and computational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0723E-00F9-400F-9DE1-58E01D2C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12" y="1921116"/>
            <a:ext cx="8800975" cy="4086389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91B0039-E9A6-4BA2-8BD3-2308CC6D1A8F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52102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DC0A3-9063-422F-9889-5E728D99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68" y="1885203"/>
            <a:ext cx="8199664" cy="4034496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AD4C1F7D-7D9C-4812-B6F0-B349C6F7394A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434307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C252D9-B528-444C-A0F3-C45107F6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6057"/>
            <a:ext cx="10178322" cy="484689"/>
          </a:xfrm>
        </p:spPr>
        <p:txBody>
          <a:bodyPr>
            <a:normAutofit/>
          </a:bodyPr>
          <a:lstStyle/>
          <a:p>
            <a:r>
              <a:rPr lang="en-US" dirty="0"/>
              <a:t>Advantage 3: Maintains low complexity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24A5B-A0EB-4C7C-A1BB-A00258F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83" y="1883229"/>
            <a:ext cx="8803433" cy="4015745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E614E841-18DC-488E-8233-379AFE560199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71829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69717"/>
            <a:ext cx="10267165" cy="4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9894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DensNet</a:t>
            </a:r>
            <a:r>
              <a:rPr lang="en-US" b="1" dirty="0"/>
              <a:t> detail architecture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AA8E8-97B6-4868-9628-A910121E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39" y="2381056"/>
            <a:ext cx="7353956" cy="3563189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1A32662-408A-46EA-8F7F-F899900BBEB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2401337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51678" y="1277953"/>
            <a:ext cx="10178322" cy="1274747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</a:p>
          <a:p>
            <a:pPr lvl="1"/>
            <a:r>
              <a:rPr lang="en-US" dirty="0"/>
              <a:t>Growth rate for all the networks is k = 32</a:t>
            </a:r>
          </a:p>
          <a:p>
            <a:pPr lvl="1"/>
            <a:r>
              <a:rPr lang="en-US" dirty="0"/>
              <a:t>Each “conv” layer shown in the table corresponds the sequence BN-</a:t>
            </a:r>
            <a:r>
              <a:rPr lang="en-US" dirty="0" err="1"/>
              <a:t>ReLU</a:t>
            </a:r>
            <a:r>
              <a:rPr lang="en-US" dirty="0"/>
              <a:t>-Conv. </a:t>
            </a:r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093A7F9-D8C2-4EBB-87AB-5DE3F0E6EA8D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3055048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B7E569-7946-4BEF-BF4A-A64E77F0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94" y="1650381"/>
            <a:ext cx="8761012" cy="4388833"/>
          </a:xfrm>
          <a:prstGeom prst="rect">
            <a:avLst/>
          </a:prstGeom>
        </p:spPr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</p:spTree>
    <p:extLst>
      <p:ext uri="{BB962C8B-B14F-4D97-AF65-F5344CB8AC3E}">
        <p14:creationId xmlns:p14="http://schemas.microsoft.com/office/powerpoint/2010/main" val="182377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pPr lvl="0"/>
            <a:r>
              <a:rPr lang="en-US" altLang="en-US" i="1" dirty="0"/>
              <a:t>For classification task</a:t>
            </a:r>
          </a:p>
          <a:p>
            <a:pPr lvl="0"/>
            <a:r>
              <a:rPr lang="en-US" altLang="en-US" b="1" dirty="0"/>
              <a:t>Accuracy</a:t>
            </a:r>
          </a:p>
          <a:p>
            <a:pPr lvl="1"/>
            <a:r>
              <a:rPr lang="en-US" altLang="en-US" dirty="0"/>
              <a:t>Top-1 accuracy: Predicted label should match ground truth label</a:t>
            </a:r>
          </a:p>
          <a:p>
            <a:pPr lvl="1"/>
            <a:r>
              <a:rPr lang="en-US" altLang="en-US" dirty="0"/>
              <a:t>Top-5 accuracy: Ground truth label match one of 5 highest-score predicted label</a:t>
            </a:r>
          </a:p>
          <a:p>
            <a:pPr lvl="0"/>
            <a:r>
              <a:rPr lang="en-US" altLang="en-US" b="1" dirty="0"/>
              <a:t>Error rate</a:t>
            </a:r>
          </a:p>
          <a:p>
            <a:pPr lvl="1"/>
            <a:r>
              <a:rPr lang="en-US" altLang="en-US" dirty="0"/>
              <a:t>The percentage of wrong prediction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A6B-37DA-4FC5-A183-BC24A2203E6B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CIFAR-100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160B9-4034-4E14-8169-5A5A9929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40" y="1706565"/>
            <a:ext cx="8432443" cy="4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9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Results: </a:t>
            </a:r>
            <a:r>
              <a:rPr lang="en-US" sz="1800" dirty="0"/>
              <a:t>On ImageNet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Densely Connected Convolutional Networks,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92A363-D48A-4A77-AF65-F0716A53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27" y="1642842"/>
            <a:ext cx="8981624" cy="439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714B7-0C1B-413E-A0D4-7F3157D6F1F9}"/>
              </a:ext>
            </a:extLst>
          </p:cNvPr>
          <p:cNvSpPr txBox="1"/>
          <p:nvPr/>
        </p:nvSpPr>
        <p:spPr>
          <a:xfrm>
            <a:off x="6992995" y="937045"/>
            <a:ext cx="33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network but less params!</a:t>
            </a:r>
          </a:p>
        </p:txBody>
      </p:sp>
    </p:spTree>
    <p:extLst>
      <p:ext uri="{BB962C8B-B14F-4D97-AF65-F5344CB8AC3E}">
        <p14:creationId xmlns:p14="http://schemas.microsoft.com/office/powerpoint/2010/main" val="3943285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4433"/>
            <a:ext cx="10178322" cy="1492132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1756-8206-4EE4-800A-5DFECF038E0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0777" y="1128451"/>
            <a:ext cx="10178322" cy="1717386"/>
          </a:xfrm>
        </p:spPr>
        <p:txBody>
          <a:bodyPr>
            <a:normAutofit/>
          </a:bodyPr>
          <a:lstStyle/>
          <a:p>
            <a:r>
              <a:rPr lang="en-US" sz="1800" b="1" dirty="0"/>
              <a:t>Multi-Scale </a:t>
            </a:r>
            <a:r>
              <a:rPr lang="en-US" sz="1800" b="1" dirty="0" err="1"/>
              <a:t>DenseNet</a:t>
            </a:r>
            <a:endParaRPr lang="en-US" sz="1800" b="1" dirty="0"/>
          </a:p>
          <a:p>
            <a:pPr lvl="1"/>
            <a:r>
              <a:rPr lang="en-US" sz="1600" dirty="0"/>
              <a:t>2.6x faster than </a:t>
            </a:r>
            <a:r>
              <a:rPr lang="en-US" sz="1600" dirty="0" err="1"/>
              <a:t>ResNets</a:t>
            </a:r>
            <a:r>
              <a:rPr lang="en-US" sz="1600" dirty="0"/>
              <a:t> and 1.3x faster than </a:t>
            </a:r>
            <a:r>
              <a:rPr lang="en-US" sz="1600" dirty="0" err="1"/>
              <a:t>DenseNets</a:t>
            </a:r>
            <a:r>
              <a:rPr lang="en-US" sz="1600" dirty="0"/>
              <a:t> at inference time</a:t>
            </a: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33E6B4A1-2CC9-47E4-B843-15A2FEFA2CF6}"/>
              </a:ext>
            </a:extLst>
          </p:cNvPr>
          <p:cNvSpPr txBox="1">
            <a:spLocks/>
          </p:cNvSpPr>
          <p:nvPr/>
        </p:nvSpPr>
        <p:spPr>
          <a:xfrm>
            <a:off x="1251678" y="6057876"/>
            <a:ext cx="3768193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Huang et al – Multi-Scale </a:t>
            </a:r>
            <a:r>
              <a:rPr lang="en-US" sz="1050" dirty="0" err="1"/>
              <a:t>DenseNet</a:t>
            </a:r>
            <a:r>
              <a:rPr lang="en-US" sz="1050" dirty="0"/>
              <a:t>, 2017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63857-7CCF-46FF-907D-C90715452264}"/>
              </a:ext>
            </a:extLst>
          </p:cNvPr>
          <p:cNvGrpSpPr/>
          <p:nvPr/>
        </p:nvGrpSpPr>
        <p:grpSpPr>
          <a:xfrm>
            <a:off x="3037164" y="1958015"/>
            <a:ext cx="6607350" cy="4139556"/>
            <a:chOff x="3037164" y="1958015"/>
            <a:chExt cx="6607350" cy="41395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BB685-BDD8-41DD-8270-EF50B0C03E6D}"/>
                </a:ext>
              </a:extLst>
            </p:cNvPr>
            <p:cNvGrpSpPr/>
            <p:nvPr/>
          </p:nvGrpSpPr>
          <p:grpSpPr>
            <a:xfrm>
              <a:off x="3037164" y="1958015"/>
              <a:ext cx="6607350" cy="4139556"/>
              <a:chOff x="3037164" y="1958015"/>
              <a:chExt cx="6607350" cy="41395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F5DC26-D70E-42A6-9A6B-19EB8F601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7164" y="1958015"/>
                <a:ext cx="6607350" cy="32783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4ED486-C89A-4DF2-9CDD-848952816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7165" y="5236407"/>
                <a:ext cx="2928208" cy="86116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23FBA6-AA9A-48E1-BE99-BC8BC65267D1}"/>
                </a:ext>
              </a:extLst>
            </p:cNvPr>
            <p:cNvGrpSpPr/>
            <p:nvPr/>
          </p:nvGrpSpPr>
          <p:grpSpPr>
            <a:xfrm>
              <a:off x="5965373" y="5236407"/>
              <a:ext cx="3679141" cy="861164"/>
              <a:chOff x="5965373" y="5236407"/>
              <a:chExt cx="3679141" cy="86116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3C56CC-4C74-4683-ADFA-0F5E51076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301"/>
              <a:stretch/>
            </p:blipFill>
            <p:spPr>
              <a:xfrm>
                <a:off x="5965373" y="5236407"/>
                <a:ext cx="3312294" cy="861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FB0DD7-FDBA-4F85-A167-DED90517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046" r="9351"/>
              <a:stretch/>
            </p:blipFill>
            <p:spPr>
              <a:xfrm>
                <a:off x="9277667" y="5236407"/>
                <a:ext cx="366847" cy="8611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9723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93224"/>
            <a:ext cx="8815431" cy="1798319"/>
          </a:xfrm>
        </p:spPr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err="1"/>
              <a:t>Conv</a:t>
            </a:r>
            <a:r>
              <a:rPr lang="en-US" dirty="0"/>
              <a:t> is  </a:t>
            </a:r>
            <a:r>
              <a:rPr lang="en-US" b="1" dirty="0"/>
              <a:t>a </a:t>
            </a:r>
            <a:r>
              <a:rPr lang="en-US" b="1" dirty="0" err="1"/>
              <a:t>depthwise</a:t>
            </a:r>
            <a:r>
              <a:rPr lang="en-US" b="1" dirty="0"/>
              <a:t> convolution followed by a pointwise convolution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5744800" y="2192383"/>
            <a:ext cx="5731601" cy="360648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Depthwise</a:t>
            </a:r>
            <a:r>
              <a:rPr lang="en-US" b="1" dirty="0"/>
              <a:t> convolution</a:t>
            </a:r>
            <a:r>
              <a:rPr lang="en-US" dirty="0"/>
              <a:t> is the </a:t>
            </a:r>
            <a:r>
              <a:rPr lang="en-US" b="1" dirty="0"/>
              <a:t>channel-wise spatial convolution</a:t>
            </a:r>
            <a:r>
              <a:rPr lang="en-US" dirty="0"/>
              <a:t>. </a:t>
            </a:r>
          </a:p>
          <a:p>
            <a:r>
              <a:rPr lang="en-US" b="1" dirty="0"/>
              <a:t>Pointwise convolution</a:t>
            </a:r>
            <a:r>
              <a:rPr lang="en-US" dirty="0"/>
              <a:t> actually is the </a:t>
            </a:r>
            <a:r>
              <a:rPr lang="en-US" b="1" dirty="0"/>
              <a:t>1×1 convolution</a:t>
            </a:r>
            <a:r>
              <a:rPr lang="en-US" dirty="0"/>
              <a:t> to change the dimension.</a:t>
            </a:r>
          </a:p>
        </p:txBody>
      </p:sp>
    </p:spTree>
    <p:extLst>
      <p:ext uri="{BB962C8B-B14F-4D97-AF65-F5344CB8AC3E}">
        <p14:creationId xmlns:p14="http://schemas.microsoft.com/office/powerpoint/2010/main" val="4224979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64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09" y="1358210"/>
            <a:ext cx="10563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3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sz="1500" dirty="0"/>
              <a:t>If Standard Convolution vs </a:t>
            </a:r>
            <a:r>
              <a:rPr lang="en-US" sz="1500" dirty="0" err="1"/>
              <a:t>Depthwise</a:t>
            </a:r>
            <a:r>
              <a:rPr lang="en-US" sz="1500" dirty="0"/>
              <a:t> Separable Convolution for ImageNet dataset:</a:t>
            </a:r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 err="1"/>
              <a:t>MobileNet</a:t>
            </a:r>
            <a:r>
              <a:rPr lang="en-US" sz="1500" b="1" dirty="0"/>
              <a:t> only got 1% loss in accuracy, but the </a:t>
            </a:r>
            <a:r>
              <a:rPr lang="en-US" sz="1500" b="1" dirty="0" err="1"/>
              <a:t>Mult</a:t>
            </a:r>
            <a:r>
              <a:rPr lang="en-US" sz="1500" b="1" dirty="0"/>
              <a:t>-Adds and parameters are reduced tremendously.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0090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90" y="1934200"/>
            <a:ext cx="4438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51678" y="1323705"/>
            <a:ext cx="5750013" cy="3252650"/>
          </a:xfrm>
        </p:spPr>
        <p:txBody>
          <a:bodyPr>
            <a:noAutofit/>
          </a:bodyPr>
          <a:lstStyle/>
          <a:p>
            <a:r>
              <a:rPr lang="en-US" dirty="0"/>
              <a:t>MobileNet-224 full architecture</a:t>
            </a:r>
          </a:p>
          <a:p>
            <a:r>
              <a:rPr lang="en-US" dirty="0"/>
              <a:t>Note that after each </a:t>
            </a:r>
            <a:r>
              <a:rPr lang="en-US" dirty="0" err="1"/>
              <a:t>Conv</a:t>
            </a:r>
            <a:r>
              <a:rPr lang="en-US" dirty="0"/>
              <a:t> layer is </a:t>
            </a:r>
            <a:r>
              <a:rPr lang="en-US" dirty="0" err="1"/>
              <a:t>ReLU</a:t>
            </a:r>
            <a:r>
              <a:rPr lang="en-US" dirty="0"/>
              <a:t> and BN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0839"/>
          </a:xfrm>
        </p:spPr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6E63-D817-4C2A-9418-A11E625CF3E8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51678" y="2219303"/>
            <a:ext cx="4513397" cy="293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3333" y="992777"/>
            <a:ext cx="9566366" cy="5291764"/>
            <a:chOff x="2051700" y="1025026"/>
            <a:chExt cx="9378300" cy="519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75" y="1025026"/>
              <a:ext cx="4467225" cy="519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00" y="4007772"/>
              <a:ext cx="4911075" cy="2208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540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If Standard Convolution vs </a:t>
            </a:r>
            <a:r>
              <a:rPr lang="en-US" sz="1800" dirty="0" err="1"/>
              <a:t>Depthwise</a:t>
            </a:r>
            <a:r>
              <a:rPr lang="en-US" sz="1800" dirty="0"/>
              <a:t> Separable Convolution for ImageNet dataset: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err="1"/>
              <a:t>MobileNet</a:t>
            </a:r>
            <a:r>
              <a:rPr lang="en-US" sz="1800" b="1" dirty="0"/>
              <a:t> only got 1% loss in accuracy, but the </a:t>
            </a:r>
            <a:r>
              <a:rPr lang="en-US" sz="1800" b="1" dirty="0" err="1"/>
              <a:t>Mult</a:t>
            </a:r>
            <a:r>
              <a:rPr lang="en-US" sz="1800" b="1" dirty="0"/>
              <a:t>-Adds and parameters are reduced tremendously.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22" y="1874517"/>
            <a:ext cx="4446679" cy="13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3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b="1" dirty="0"/>
              <a:t>When 1.0 MobileNet-224 is used, it outperforms </a:t>
            </a:r>
            <a:r>
              <a:rPr lang="en-US" b="1" dirty="0" err="1"/>
              <a:t>GoogLeNet</a:t>
            </a:r>
            <a:r>
              <a:rPr lang="en-US" b="1" dirty="0"/>
              <a:t> (Winner of ILSVRC 2014) and </a:t>
            </a:r>
            <a:r>
              <a:rPr lang="en-US" b="1" dirty="0" err="1"/>
              <a:t>VGGNet</a:t>
            </a:r>
            <a:r>
              <a:rPr lang="en-US" b="1" dirty="0"/>
              <a:t> (1st Runner Up of ILSVRC 2014) </a:t>
            </a:r>
            <a:r>
              <a:rPr lang="en-US" dirty="0"/>
              <a:t>while the multi-adds and parameters are much fewer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8" y="2763059"/>
            <a:ext cx="5330218" cy="1861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1678" y="5023742"/>
            <a:ext cx="1017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Resolution Multiplier ρ (0-1) is introduced to control the input image resolution of the network. And the input resolution is 224, 192, 160, and 128. When ρ=1, it is the baseline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MobileNet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347912"/>
            <a:ext cx="5229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dirty="0"/>
              <a:t>It is also competitive with Inception-v3 (1st Runner Up in ILSVRC 2015) while the multi-adds and parameters are much fewer: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69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4" y="2572812"/>
            <a:ext cx="52292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3" y="2265589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“Vanilla” neural networks: </a:t>
            </a:r>
            <a:r>
              <a:rPr lang="en-US" dirty="0"/>
              <a:t>an extension of linear regression with activation function, backpropagation gradient calculation and gradient based optimization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999181-1EFB-428F-AB83-8448532F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6" y="2568428"/>
            <a:ext cx="6187547" cy="3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Mobile-net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207"/>
            <a:ext cx="10178322" cy="4451386"/>
          </a:xfrm>
        </p:spPr>
        <p:txBody>
          <a:bodyPr>
            <a:normAutofit/>
          </a:bodyPr>
          <a:lstStyle/>
          <a:p>
            <a:r>
              <a:rPr lang="en-US" sz="1800" dirty="0"/>
              <a:t>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2D92-CE46-4EA0-B82F-71204558DA52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20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55065"/>
            <a:ext cx="10178322" cy="4224528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LeNet (1998): </a:t>
            </a:r>
            <a:r>
              <a:rPr lang="en-US" dirty="0"/>
              <a:t>The first network which applied 2D CNN</a:t>
            </a:r>
            <a:endParaRPr lang="vi-VN" dirty="0"/>
          </a:p>
          <a:p>
            <a:r>
              <a:rPr lang="vi-VN" dirty="0"/>
              <a:t>AlexNet (2012): </a:t>
            </a:r>
            <a:r>
              <a:rPr lang="en-US" dirty="0"/>
              <a:t>First CNN model in ImageNet Challenge. Break the “mindset” that “hand worked” feature extractor </a:t>
            </a:r>
            <a:r>
              <a:rPr lang="en-US" dirty="0" err="1"/>
              <a:t>e.g</a:t>
            </a:r>
            <a:r>
              <a:rPr lang="en-US" dirty="0"/>
              <a:t> HOG, SHIFT, SURF better than automatically learning CNN filter</a:t>
            </a:r>
          </a:p>
          <a:p>
            <a:r>
              <a:rPr lang="vi-VN" dirty="0"/>
              <a:t>VGG-16 (2014): </a:t>
            </a:r>
            <a:r>
              <a:rPr lang="en-US" dirty="0"/>
              <a:t>Prove that deeper network should yield a better results</a:t>
            </a:r>
          </a:p>
          <a:p>
            <a:r>
              <a:rPr lang="vi-VN" dirty="0"/>
              <a:t>GoogleNet - InceptionV1 (2014): </a:t>
            </a:r>
            <a:r>
              <a:rPr lang="en-US" dirty="0"/>
              <a:t>Parallel and multi-size filter in an inception block. Define base “block architect” for following model</a:t>
            </a:r>
          </a:p>
          <a:p>
            <a:r>
              <a:rPr lang="vi-VN" dirty="0"/>
              <a:t>ResNet-50 (2015):</a:t>
            </a:r>
            <a:r>
              <a:rPr lang="en-US" dirty="0"/>
              <a:t> Use </a:t>
            </a:r>
            <a:r>
              <a:rPr lang="en-US" dirty="0" err="1"/>
              <a:t>Conv</a:t>
            </a:r>
            <a:r>
              <a:rPr lang="en-US" dirty="0"/>
              <a:t> Block and Identity Block to make optimization process easier. Build much deeper Neural Net (152 layers in this </a:t>
            </a:r>
            <a:r>
              <a:rPr lang="en-US" dirty="0" err="1"/>
              <a:t>caase</a:t>
            </a:r>
            <a:r>
              <a:rPr lang="en-US" dirty="0"/>
              <a:t>) but less </a:t>
            </a:r>
            <a:r>
              <a:rPr lang="en-US" dirty="0" err="1"/>
              <a:t>params</a:t>
            </a:r>
            <a:r>
              <a:rPr lang="en-US" dirty="0"/>
              <a:t> because of using dimension reduction technique (1x1 </a:t>
            </a:r>
            <a:r>
              <a:rPr lang="en-US" dirty="0" err="1"/>
              <a:t>Conv</a:t>
            </a:r>
            <a:r>
              <a:rPr lang="en-US" dirty="0"/>
              <a:t> from </a:t>
            </a:r>
            <a:r>
              <a:rPr lang="en-US" dirty="0" err="1"/>
              <a:t>GoogLeNet</a:t>
            </a:r>
            <a:r>
              <a:rPr lang="en-US" dirty="0"/>
              <a:t>). This is a good base model to use.</a:t>
            </a:r>
            <a:endParaRPr lang="vi-VN" dirty="0"/>
          </a:p>
          <a:p>
            <a:r>
              <a:rPr lang="vi-VN" dirty="0"/>
              <a:t>DenseNet (2016):</a:t>
            </a:r>
            <a:r>
              <a:rPr lang="en-US" dirty="0"/>
              <a:t> Continue using block </a:t>
            </a:r>
            <a:r>
              <a:rPr lang="en-US" dirty="0" err="1"/>
              <a:t>architechture</a:t>
            </a:r>
            <a:r>
              <a:rPr lang="en-US" dirty="0"/>
              <a:t> with dense connection among block</a:t>
            </a:r>
          </a:p>
          <a:p>
            <a:r>
              <a:rPr lang="en-US" dirty="0"/>
              <a:t>After </a:t>
            </a:r>
            <a:r>
              <a:rPr lang="en-US" dirty="0" err="1"/>
              <a:t>ResNet</a:t>
            </a:r>
            <a:r>
              <a:rPr lang="en-US" dirty="0"/>
              <a:t>, CNNs were better than the human metric and focus shifted to Efficient network which can run on resource-limited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Đặng Xuân Hải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1069"/>
          </a:xfrm>
        </p:spPr>
        <p:txBody>
          <a:bodyPr/>
          <a:lstStyle/>
          <a:p>
            <a:r>
              <a:rPr lang="en-US" dirty="0"/>
              <a:t>Vanilla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0867"/>
            <a:ext cx="10178322" cy="4448725"/>
          </a:xfrm>
        </p:spPr>
        <p:txBody>
          <a:bodyPr/>
          <a:lstStyle/>
          <a:p>
            <a:r>
              <a:rPr lang="en-US" b="1" dirty="0"/>
              <a:t>Fully Connected Neural Network (FC)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2E75F-FDD2-40D2-BA8E-383495C3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12" y="2552250"/>
            <a:ext cx="4996722" cy="296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8CCC9-525E-411C-ABB0-142EAE29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552250"/>
            <a:ext cx="5303192" cy="29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03CF-55BF-49B6-A611-9744502508FC}"/>
              </a:ext>
            </a:extLst>
          </p:cNvPr>
          <p:cNvSpPr txBox="1"/>
          <p:nvPr/>
        </p:nvSpPr>
        <p:spPr>
          <a:xfrm>
            <a:off x="1251678" y="6000677"/>
            <a:ext cx="2951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 Image taken from CS231n – </a:t>
            </a:r>
            <a:r>
              <a:rPr lang="en-US" sz="1050" dirty="0" err="1"/>
              <a:t>Standford</a:t>
            </a:r>
            <a:r>
              <a:rPr lang="en-US" sz="1050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72362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572-7408-4A84-8BE1-3952FA7D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09656"/>
            <a:ext cx="7909255" cy="625148"/>
          </a:xfrm>
        </p:spPr>
        <p:txBody>
          <a:bodyPr>
            <a:noAutofit/>
          </a:bodyPr>
          <a:lstStyle/>
          <a:p>
            <a:r>
              <a:rPr lang="en-US" dirty="0"/>
              <a:t>Vanilla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C29-0079-499E-9DC9-B455894A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5" y="1490750"/>
            <a:ext cx="5566934" cy="2216413"/>
          </a:xfrm>
        </p:spPr>
        <p:txBody>
          <a:bodyPr>
            <a:normAutofit/>
          </a:bodyPr>
          <a:lstStyle/>
          <a:p>
            <a:r>
              <a:rPr lang="en-US" sz="1800" b="1" dirty="0"/>
              <a:t>LeNet-5 (1998)</a:t>
            </a:r>
            <a:endParaRPr lang="en-US" sz="1800" dirty="0"/>
          </a:p>
          <a:p>
            <a:pPr lvl="1"/>
            <a:r>
              <a:rPr lang="en-US" sz="1600" dirty="0"/>
              <a:t>First Convolutional Neural Network</a:t>
            </a:r>
          </a:p>
          <a:p>
            <a:pPr lvl="1"/>
            <a:r>
              <a:rPr lang="en-US" sz="1600" dirty="0"/>
              <a:t>5 layers: 2 CONVs with 5x5 filter + 3 FCs</a:t>
            </a:r>
          </a:p>
          <a:p>
            <a:pPr lvl="1"/>
            <a:r>
              <a:rPr lang="en-US" sz="1600" dirty="0"/>
              <a:t>Average pooling</a:t>
            </a:r>
          </a:p>
          <a:p>
            <a:pPr lvl="1"/>
            <a:r>
              <a:rPr lang="en-US" sz="1600" dirty="0"/>
              <a:t>Total 61,706 params (tiny with today’s standards)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9E2F-DA84-4687-BDDE-DD34C3E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6726-13BD-4155-8551-94DF030F99F9}" type="datetime1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294D-FA5E-4A12-9227-30B58408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36CD-822E-4D73-9433-84BF8747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98AC9-7F88-4550-825B-93B815B27D9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FD76C-B92D-4AE8-B976-ED5058DB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4" y="622230"/>
            <a:ext cx="2011612" cy="205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DCF96-2C36-4B73-975C-2ADDF6463BB2}"/>
              </a:ext>
            </a:extLst>
          </p:cNvPr>
          <p:cNvSpPr txBox="1"/>
          <p:nvPr/>
        </p:nvSpPr>
        <p:spPr>
          <a:xfrm>
            <a:off x="9730343" y="2811482"/>
            <a:ext cx="14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Yannn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5888C-0EC0-477E-AE59-B38D184B96B3}"/>
              </a:ext>
            </a:extLst>
          </p:cNvPr>
          <p:cNvSpPr txBox="1"/>
          <p:nvPr/>
        </p:nvSpPr>
        <p:spPr>
          <a:xfrm>
            <a:off x="3652350" y="5735572"/>
            <a:ext cx="488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</a:t>
            </a:r>
            <a:r>
              <a:rPr lang="en-US" sz="1400" dirty="0" err="1"/>
              <a:t>LeNet</a:t>
            </a:r>
            <a:r>
              <a:rPr lang="en-US" sz="1400" dirty="0"/>
              <a:t> (1998) architecture by Yann </a:t>
            </a:r>
            <a:r>
              <a:rPr lang="en-US" sz="1400" dirty="0" err="1"/>
              <a:t>LeCun</a:t>
            </a:r>
            <a:r>
              <a:rPr lang="en-US" sz="1400" dirty="0"/>
              <a:t> on MNIST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3151-AC57-4646-9CE2-7FAE4E0DD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5" y="3826936"/>
            <a:ext cx="10087035" cy="190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9AEC4-D77F-4F2F-BD94-62E53F4F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76" y="982134"/>
            <a:ext cx="3421872" cy="1488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1E4D47-CF33-40F2-852F-527BF0669794}"/>
              </a:ext>
            </a:extLst>
          </p:cNvPr>
          <p:cNvSpPr/>
          <p:nvPr/>
        </p:nvSpPr>
        <p:spPr>
          <a:xfrm>
            <a:off x="5946534" y="2532899"/>
            <a:ext cx="3061955" cy="367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#LeNet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#MNIST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#P3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AWS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Julien Simon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59A4E-532B-493A-8E35-7FA36E4CE70F}"/>
              </a:ext>
            </a:extLst>
          </p:cNvPr>
          <p:cNvSpPr/>
          <p:nvPr/>
        </p:nvSpPr>
        <p:spPr>
          <a:xfrm>
            <a:off x="1251678" y="61361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10"/>
              </a:rPr>
              <a:t>https://livebook.manning.com/book/grokking-deep-learning-for-computer-vision/chapter-5/v-3/19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063571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2565</TotalTime>
  <Words>3848</Words>
  <Application>Microsoft Office PowerPoint</Application>
  <PresentationFormat>Widescreen</PresentationFormat>
  <Paragraphs>637</Paragraphs>
  <Slides>72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Gill Sans MT</vt:lpstr>
      <vt:lpstr>Impact</vt:lpstr>
      <vt:lpstr>Tahoma</vt:lpstr>
      <vt:lpstr>Badge</vt:lpstr>
      <vt:lpstr>Computer Vision SOTa model</vt:lpstr>
      <vt:lpstr>Table of contents</vt:lpstr>
      <vt:lpstr>Imagenet</vt:lpstr>
      <vt:lpstr>Imagenet Challenge</vt:lpstr>
      <vt:lpstr>Imagenet Challenge</vt:lpstr>
      <vt:lpstr>Metrics</vt:lpstr>
      <vt:lpstr>Vanilla architecture</vt:lpstr>
      <vt:lpstr>Vanilla architecture</vt:lpstr>
      <vt:lpstr>Vanilla CNN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Alexnet (2012)</vt:lpstr>
      <vt:lpstr>VGG Net (2014)</vt:lpstr>
      <vt:lpstr>VGG Net (2014)</vt:lpstr>
      <vt:lpstr>VGG Net (2014)</vt:lpstr>
      <vt:lpstr>VGG Net (2014)</vt:lpstr>
      <vt:lpstr>VGG Net (2014)</vt:lpstr>
      <vt:lpstr>Vanilla cnn architecture</vt:lpstr>
      <vt:lpstr>Inception NET</vt:lpstr>
      <vt:lpstr>Inception NET</vt:lpstr>
      <vt:lpstr>Inception NET</vt:lpstr>
      <vt:lpstr>GoogleNet</vt:lpstr>
      <vt:lpstr>GoogleNet</vt:lpstr>
      <vt:lpstr>GoogleNet (inception-v1)</vt:lpstr>
      <vt:lpstr>GoogleNet (inception-v1)</vt:lpstr>
      <vt:lpstr>GoogleNet (inception-v1)</vt:lpstr>
      <vt:lpstr>GoogleNet (inception-v1)</vt:lpstr>
      <vt:lpstr>Inception net</vt:lpstr>
      <vt:lpstr>Residual net</vt:lpstr>
      <vt:lpstr>Residual net</vt:lpstr>
      <vt:lpstr>Residual net</vt:lpstr>
      <vt:lpstr>Residual net</vt:lpstr>
      <vt:lpstr>Residual Net</vt:lpstr>
      <vt:lpstr>Residual Net</vt:lpstr>
      <vt:lpstr>ResNet (2015)</vt:lpstr>
      <vt:lpstr>ResNet (2015)</vt:lpstr>
      <vt:lpstr>ResNet (2015)</vt:lpstr>
      <vt:lpstr>ResNet (2015)</vt:lpstr>
      <vt:lpstr>ResNet (2015)</vt:lpstr>
      <vt:lpstr>ResNet (2015)</vt:lpstr>
      <vt:lpstr>PowerPoint Presentation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DenseNet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Mobile-net</vt:lpstr>
      <vt:lpstr>Efficient net</vt:lpstr>
      <vt:lpstr>Sota imagenet model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SOTA model</dc:title>
  <dc:subject>Computer Vision</dc:subject>
  <dc:creator>Xuan Hai</dc:creator>
  <cp:lastModifiedBy>Dang Xuan Hai 201910413</cp:lastModifiedBy>
  <cp:revision>430</cp:revision>
  <dcterms:created xsi:type="dcterms:W3CDTF">2020-06-12T15:04:41Z</dcterms:created>
  <dcterms:modified xsi:type="dcterms:W3CDTF">2020-06-18T14:08:51Z</dcterms:modified>
</cp:coreProperties>
</file>